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32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9" r:id="rId30"/>
    <p:sldId id="290" r:id="rId31"/>
    <p:sldId id="291" r:id="rId32"/>
    <p:sldId id="292" r:id="rId33"/>
    <p:sldId id="293" r:id="rId34"/>
    <p:sldId id="294" r:id="rId35"/>
    <p:sldId id="295" r:id="rId36"/>
    <p:sldId id="296" r:id="rId37"/>
    <p:sldId id="327" r:id="rId38"/>
    <p:sldId id="328" r:id="rId39"/>
    <p:sldId id="329" r:id="rId40"/>
    <p:sldId id="330" r:id="rId41"/>
    <p:sldId id="331" r:id="rId42"/>
    <p:sldId id="332"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Lst>
  <p:sldSz cx="9144000" cy="5143500" type="screen16x9"/>
  <p:notesSz cx="6858000" cy="9144000"/>
  <p:embeddedFontLst>
    <p:embeddedFont>
      <p:font typeface="Montserrat" panose="020B0604020202020204" charset="0"/>
      <p:regular r:id="rId74"/>
      <p:bold r:id="rId75"/>
      <p:italic r:id="rId76"/>
      <p:boldItalic r:id="rId77"/>
    </p:embeddedFont>
    <p:embeddedFont>
      <p:font typeface="Oswald" panose="020B0604020202020204" charset="0"/>
      <p:regular r:id="rId78"/>
      <p:bold r:id="rId79"/>
    </p:embeddedFont>
    <p:embeddedFont>
      <p:font typeface="Source Code Pro"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80" autoAdjust="0"/>
  </p:normalViewPr>
  <p:slideViewPr>
    <p:cSldViewPr snapToGrid="0">
      <p:cViewPr>
        <p:scale>
          <a:sx n="100" d="100"/>
          <a:sy n="100" d="100"/>
        </p:scale>
        <p:origin x="-869" y="-182"/>
      </p:cViewPr>
      <p:guideLst>
        <p:guide orient="horz" pos="1620"/>
        <p:guide pos="2880"/>
      </p:guideLst>
    </p:cSldViewPr>
  </p:slideViewPr>
  <p:outlineViewPr>
    <p:cViewPr>
      <p:scale>
        <a:sx n="33" d="100"/>
        <a:sy n="33" d="100"/>
      </p:scale>
      <p:origin x="0" y="7099"/>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949479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d8c49b0fe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d8c49b0fe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d8c49b0fe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d8c49b0fe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8d8c49b0fe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8d8c49b0fe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8d8c49b0fe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8d8c49b0fe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d8c49b0fe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d8c49b0fe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d8c49b0fe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8d8c49b0fe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d8c49b0fe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d8c49b0fe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d8c49b0fe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d8c49b0fe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49b0fe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49b0fe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d8c49b0fe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d8c49b0fe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d88c4d005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8d88c4d005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d8c49b0fe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d8c49b0fe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d8c49b0f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d8c49b0f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d8c49b0fe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d8c49b0fe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d8c49b0fe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d8c49b0fe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d8c49b0fe_1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d8c49b0fe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d8c49b0fe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d8c49b0fe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d8c49b0fe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d8c49b0fe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8d8c49b0fe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8d8c49b0fe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d8c49b0fe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d8c49b0fe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d8c49b0fe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d8c49b0fe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8d88c4d005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8d88c4d005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d8c49b0fe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d8c49b0fe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d8c49b0fe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d8c49b0fe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d8c49b0fe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d8c49b0fe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d8c49b0fe_1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d8c49b0fe_1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d8c49b0fe_1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d8c49b0fe_1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d8c49b0fe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8d8c49b0fe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d8c49b0fe_1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d8c49b0fe_1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d8c49b0fe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d8c49b0fe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8d8c49b0fe_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8d8c49b0fe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d8c49b0fe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d8c49b0fe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d88c4d005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d88c4d005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d8c49b0fe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8d8c49b0fe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d8c49b0fe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d8c49b0fe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d8c49b0fe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d8c49b0fe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d8c49b0fe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d8c49b0fe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d8c49b0fe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d8c49b0fe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d8c49b0fe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d8c49b0fe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8d8c49b0fe_1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8d8c49b0fe_1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d8c49b0fe_1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d8c49b0fe_1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d8c49b0fe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d8c49b0fe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d8c49b0fe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d8c49b0fe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d88c4d005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8d88c4d005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8d8c49b0fe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8d8c49b0fe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d8c49b0fe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d8c49b0fe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d8c49b0fe_1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d8c49b0fe_1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d8c49b0fe_1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d8c49b0fe_1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8d8c49b0fe_1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8d8c49b0fe_1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d8c49b0fe_1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8d8c49b0fe_1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d8c49b0fe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d8c49b0fe_1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8d8c49b0fe_1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8d8c49b0fe_1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8d8c49b0fe_1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8d8c49b0fe_1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d8c49b0fe_1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d8c49b0fe_1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8d8c49b0f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8d8c49b0f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d8c49b0fe_1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8d8c49b0fe_1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8d8c49b0fe_1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8d8c49b0fe_1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d8c49b0fe_1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8d8c49b0fe_1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8d8c49b0fe_1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d8c49b0fe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8d8c49b0fe_1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8d8c49b0fe_1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8d8c49b0fe_1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8d8c49b0fe_1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8d8c49b0fe_1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8d8c49b0fe_1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8d8c49b0fe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8d8c49b0fe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d8c49b0fe_1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d8c49b0fe_1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8d8c49b0fe_1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8d8c49b0fe_1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d88c4d005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d88c4d005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8d8c49b0fe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8d8c49b0fe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d8c49b0fe_1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d8c49b0fe_1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d8c49b0fe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d8c49b0fe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d8c49b0fe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8d8c49b0f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600"/>
              <a:buFont typeface="Oswald"/>
              <a:buNone/>
              <a:defRPr sz="3600">
                <a:latin typeface="Oswald"/>
                <a:ea typeface="Oswald"/>
                <a:cs typeface="Oswald"/>
                <a:sym typeface="Oswald"/>
              </a:defRPr>
            </a:lvl1pPr>
            <a:lvl2pPr lvl="1" algn="ctr" rtl="0">
              <a:lnSpc>
                <a:spcPct val="100000"/>
              </a:lnSpc>
              <a:spcBef>
                <a:spcPts val="0"/>
              </a:spcBef>
              <a:spcAft>
                <a:spcPts val="0"/>
              </a:spcAft>
              <a:buSzPts val="3600"/>
              <a:buFont typeface="Oswald"/>
              <a:buNone/>
              <a:defRPr sz="3600">
                <a:latin typeface="Oswald"/>
                <a:ea typeface="Oswald"/>
                <a:cs typeface="Oswald"/>
                <a:sym typeface="Oswald"/>
              </a:defRPr>
            </a:lvl2pPr>
            <a:lvl3pPr lvl="2" algn="ctr" rtl="0">
              <a:lnSpc>
                <a:spcPct val="100000"/>
              </a:lnSpc>
              <a:spcBef>
                <a:spcPts val="0"/>
              </a:spcBef>
              <a:spcAft>
                <a:spcPts val="0"/>
              </a:spcAft>
              <a:buSzPts val="3600"/>
              <a:buFont typeface="Oswald"/>
              <a:buNone/>
              <a:defRPr sz="3600">
                <a:latin typeface="Oswald"/>
                <a:ea typeface="Oswald"/>
                <a:cs typeface="Oswald"/>
                <a:sym typeface="Oswald"/>
              </a:defRPr>
            </a:lvl3pPr>
            <a:lvl4pPr lvl="3" algn="ctr" rtl="0">
              <a:lnSpc>
                <a:spcPct val="100000"/>
              </a:lnSpc>
              <a:spcBef>
                <a:spcPts val="0"/>
              </a:spcBef>
              <a:spcAft>
                <a:spcPts val="0"/>
              </a:spcAft>
              <a:buSzPts val="3600"/>
              <a:buFont typeface="Oswald"/>
              <a:buNone/>
              <a:defRPr sz="3600">
                <a:latin typeface="Oswald"/>
                <a:ea typeface="Oswald"/>
                <a:cs typeface="Oswald"/>
                <a:sym typeface="Oswald"/>
              </a:defRPr>
            </a:lvl4pPr>
            <a:lvl5pPr lvl="4" algn="ctr" rtl="0">
              <a:lnSpc>
                <a:spcPct val="100000"/>
              </a:lnSpc>
              <a:spcBef>
                <a:spcPts val="0"/>
              </a:spcBef>
              <a:spcAft>
                <a:spcPts val="0"/>
              </a:spcAft>
              <a:buSzPts val="3600"/>
              <a:buFont typeface="Oswald"/>
              <a:buNone/>
              <a:defRPr sz="3600">
                <a:latin typeface="Oswald"/>
                <a:ea typeface="Oswald"/>
                <a:cs typeface="Oswald"/>
                <a:sym typeface="Oswald"/>
              </a:defRPr>
            </a:lvl5pPr>
            <a:lvl6pPr lvl="5" algn="ctr" rtl="0">
              <a:lnSpc>
                <a:spcPct val="100000"/>
              </a:lnSpc>
              <a:spcBef>
                <a:spcPts val="0"/>
              </a:spcBef>
              <a:spcAft>
                <a:spcPts val="0"/>
              </a:spcAft>
              <a:buSzPts val="3600"/>
              <a:buFont typeface="Oswald"/>
              <a:buNone/>
              <a:defRPr sz="3600">
                <a:latin typeface="Oswald"/>
                <a:ea typeface="Oswald"/>
                <a:cs typeface="Oswald"/>
                <a:sym typeface="Oswald"/>
              </a:defRPr>
            </a:lvl6pPr>
            <a:lvl7pPr lvl="6" algn="ctr" rtl="0">
              <a:lnSpc>
                <a:spcPct val="100000"/>
              </a:lnSpc>
              <a:spcBef>
                <a:spcPts val="0"/>
              </a:spcBef>
              <a:spcAft>
                <a:spcPts val="0"/>
              </a:spcAft>
              <a:buSzPts val="3600"/>
              <a:buFont typeface="Oswald"/>
              <a:buNone/>
              <a:defRPr sz="3600">
                <a:latin typeface="Oswald"/>
                <a:ea typeface="Oswald"/>
                <a:cs typeface="Oswald"/>
                <a:sym typeface="Oswald"/>
              </a:defRPr>
            </a:lvl7pPr>
            <a:lvl8pPr lvl="7" algn="ctr" rtl="0">
              <a:lnSpc>
                <a:spcPct val="100000"/>
              </a:lnSpc>
              <a:spcBef>
                <a:spcPts val="0"/>
              </a:spcBef>
              <a:spcAft>
                <a:spcPts val="0"/>
              </a:spcAft>
              <a:buSzPts val="3600"/>
              <a:buFont typeface="Oswald"/>
              <a:buNone/>
              <a:defRPr sz="3600">
                <a:latin typeface="Oswald"/>
                <a:ea typeface="Oswald"/>
                <a:cs typeface="Oswald"/>
                <a:sym typeface="Oswald"/>
              </a:defRPr>
            </a:lvl8pPr>
            <a:lvl9pPr lvl="8" algn="ctr" rtl="0">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600"/>
              <a:buNone/>
              <a:defRPr sz="4600">
                <a:solidFill>
                  <a:schemeClr val="lt1"/>
                </a:solidFill>
              </a:defRPr>
            </a:lvl1pPr>
            <a:lvl2pPr lvl="1" algn="ctr" rtl="0">
              <a:spcBef>
                <a:spcPts val="0"/>
              </a:spcBef>
              <a:spcAft>
                <a:spcPts val="0"/>
              </a:spcAft>
              <a:buClr>
                <a:schemeClr val="lt1"/>
              </a:buClr>
              <a:buSzPts val="4600"/>
              <a:buNone/>
              <a:defRPr sz="4600">
                <a:solidFill>
                  <a:schemeClr val="lt1"/>
                </a:solidFill>
              </a:defRPr>
            </a:lvl2pPr>
            <a:lvl3pPr lvl="2" algn="ctr" rtl="0">
              <a:spcBef>
                <a:spcPts val="0"/>
              </a:spcBef>
              <a:spcAft>
                <a:spcPts val="0"/>
              </a:spcAft>
              <a:buClr>
                <a:schemeClr val="lt1"/>
              </a:buClr>
              <a:buSzPts val="4600"/>
              <a:buNone/>
              <a:defRPr sz="4600">
                <a:solidFill>
                  <a:schemeClr val="lt1"/>
                </a:solidFill>
              </a:defRPr>
            </a:lvl3pPr>
            <a:lvl4pPr lvl="3" algn="ctr" rtl="0">
              <a:spcBef>
                <a:spcPts val="0"/>
              </a:spcBef>
              <a:spcAft>
                <a:spcPts val="0"/>
              </a:spcAft>
              <a:buClr>
                <a:schemeClr val="lt1"/>
              </a:buClr>
              <a:buSzPts val="4600"/>
              <a:buNone/>
              <a:defRPr sz="4600">
                <a:solidFill>
                  <a:schemeClr val="lt1"/>
                </a:solidFill>
              </a:defRPr>
            </a:lvl4pPr>
            <a:lvl5pPr lvl="4" algn="ctr" rtl="0">
              <a:spcBef>
                <a:spcPts val="0"/>
              </a:spcBef>
              <a:spcAft>
                <a:spcPts val="0"/>
              </a:spcAft>
              <a:buClr>
                <a:schemeClr val="lt1"/>
              </a:buClr>
              <a:buSzPts val="4600"/>
              <a:buNone/>
              <a:defRPr sz="4600">
                <a:solidFill>
                  <a:schemeClr val="lt1"/>
                </a:solidFill>
              </a:defRPr>
            </a:lvl5pPr>
            <a:lvl6pPr lvl="5" algn="ctr" rtl="0">
              <a:spcBef>
                <a:spcPts val="0"/>
              </a:spcBef>
              <a:spcAft>
                <a:spcPts val="0"/>
              </a:spcAft>
              <a:buClr>
                <a:schemeClr val="lt1"/>
              </a:buClr>
              <a:buSzPts val="4600"/>
              <a:buNone/>
              <a:defRPr sz="4600">
                <a:solidFill>
                  <a:schemeClr val="lt1"/>
                </a:solidFill>
              </a:defRPr>
            </a:lvl6pPr>
            <a:lvl7pPr lvl="6" algn="ctr" rtl="0">
              <a:spcBef>
                <a:spcPts val="0"/>
              </a:spcBef>
              <a:spcAft>
                <a:spcPts val="0"/>
              </a:spcAft>
              <a:buClr>
                <a:schemeClr val="lt1"/>
              </a:buClr>
              <a:buSzPts val="4600"/>
              <a:buNone/>
              <a:defRPr sz="4600">
                <a:solidFill>
                  <a:schemeClr val="lt1"/>
                </a:solidFill>
              </a:defRPr>
            </a:lvl7pPr>
            <a:lvl8pPr lvl="7" algn="ctr" rtl="0">
              <a:spcBef>
                <a:spcPts val="0"/>
              </a:spcBef>
              <a:spcAft>
                <a:spcPts val="0"/>
              </a:spcAft>
              <a:buClr>
                <a:schemeClr val="lt1"/>
              </a:buClr>
              <a:buSzPts val="4600"/>
              <a:buNone/>
              <a:defRPr sz="4600">
                <a:solidFill>
                  <a:schemeClr val="lt1"/>
                </a:solidFill>
              </a:defRPr>
            </a:lvl8pPr>
            <a:lvl9pPr lvl="8" algn="ctr" rtl="0">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sz="1900">
                <a:solidFill>
                  <a:schemeClr val="lt1"/>
                </a:solidFill>
              </a:defRPr>
            </a:lvl2pPr>
            <a:lvl3pPr lvl="2" algn="ctr" rtl="0">
              <a:lnSpc>
                <a:spcPct val="100000"/>
              </a:lnSpc>
              <a:spcBef>
                <a:spcPts val="0"/>
              </a:spcBef>
              <a:spcAft>
                <a:spcPts val="0"/>
              </a:spcAft>
              <a:buClr>
                <a:schemeClr val="lt1"/>
              </a:buClr>
              <a:buSzPts val="1900"/>
              <a:buNone/>
              <a:defRPr sz="1900">
                <a:solidFill>
                  <a:schemeClr val="lt1"/>
                </a:solidFill>
              </a:defRPr>
            </a:lvl3pPr>
            <a:lvl4pPr lvl="3" algn="ctr" rtl="0">
              <a:lnSpc>
                <a:spcPct val="100000"/>
              </a:lnSpc>
              <a:spcBef>
                <a:spcPts val="0"/>
              </a:spcBef>
              <a:spcAft>
                <a:spcPts val="0"/>
              </a:spcAft>
              <a:buClr>
                <a:schemeClr val="lt1"/>
              </a:buClr>
              <a:buSzPts val="1900"/>
              <a:buNone/>
              <a:defRPr sz="1900">
                <a:solidFill>
                  <a:schemeClr val="lt1"/>
                </a:solidFill>
              </a:defRPr>
            </a:lvl4pPr>
            <a:lvl5pPr lvl="4" algn="ctr" rtl="0">
              <a:lnSpc>
                <a:spcPct val="100000"/>
              </a:lnSpc>
              <a:spcBef>
                <a:spcPts val="0"/>
              </a:spcBef>
              <a:spcAft>
                <a:spcPts val="0"/>
              </a:spcAft>
              <a:buClr>
                <a:schemeClr val="lt1"/>
              </a:buClr>
              <a:buSzPts val="1900"/>
              <a:buNone/>
              <a:defRPr sz="1900">
                <a:solidFill>
                  <a:schemeClr val="lt1"/>
                </a:solidFill>
              </a:defRPr>
            </a:lvl5pPr>
            <a:lvl6pPr lvl="5" algn="ctr" rtl="0">
              <a:lnSpc>
                <a:spcPct val="100000"/>
              </a:lnSpc>
              <a:spcBef>
                <a:spcPts val="0"/>
              </a:spcBef>
              <a:spcAft>
                <a:spcPts val="0"/>
              </a:spcAft>
              <a:buClr>
                <a:schemeClr val="lt1"/>
              </a:buClr>
              <a:buSzPts val="1900"/>
              <a:buNone/>
              <a:defRPr sz="1900">
                <a:solidFill>
                  <a:schemeClr val="lt1"/>
                </a:solidFill>
              </a:defRPr>
            </a:lvl6pPr>
            <a:lvl7pPr lvl="6" algn="ctr" rtl="0">
              <a:lnSpc>
                <a:spcPct val="100000"/>
              </a:lnSpc>
              <a:spcBef>
                <a:spcPts val="0"/>
              </a:spcBef>
              <a:spcAft>
                <a:spcPts val="0"/>
              </a:spcAft>
              <a:buClr>
                <a:schemeClr val="lt1"/>
              </a:buClr>
              <a:buSzPts val="1900"/>
              <a:buNone/>
              <a:defRPr sz="1900">
                <a:solidFill>
                  <a:schemeClr val="lt1"/>
                </a:solidFill>
              </a:defRPr>
            </a:lvl7pPr>
            <a:lvl8pPr lvl="7" algn="ctr" rtl="0">
              <a:lnSpc>
                <a:spcPct val="100000"/>
              </a:lnSpc>
              <a:spcBef>
                <a:spcPts val="0"/>
              </a:spcBef>
              <a:spcAft>
                <a:spcPts val="0"/>
              </a:spcAft>
              <a:buClr>
                <a:schemeClr val="lt1"/>
              </a:buClr>
              <a:buSzPts val="1900"/>
              <a:buNone/>
              <a:defRPr sz="1900">
                <a:solidFill>
                  <a:schemeClr val="lt1"/>
                </a:solidFill>
              </a:defRPr>
            </a:lvl8pPr>
            <a:lvl9pPr lvl="8" algn="ctr" rtl="0">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Source Code Pro"/>
                <a:ea typeface="Source Code Pro"/>
                <a:cs typeface="Source Code Pro"/>
                <a:sym typeface="Source Code Pro"/>
              </a:defRPr>
            </a:lvl1pPr>
            <a:lvl2pPr lvl="1" algn="r" rtl="0">
              <a:buNone/>
              <a:defRPr sz="1000">
                <a:solidFill>
                  <a:schemeClr val="dk2"/>
                </a:solidFill>
                <a:latin typeface="Source Code Pro"/>
                <a:ea typeface="Source Code Pro"/>
                <a:cs typeface="Source Code Pro"/>
                <a:sym typeface="Source Code Pro"/>
              </a:defRPr>
            </a:lvl2pPr>
            <a:lvl3pPr lvl="2" algn="r" rtl="0">
              <a:buNone/>
              <a:defRPr sz="1000">
                <a:solidFill>
                  <a:schemeClr val="dk2"/>
                </a:solidFill>
                <a:latin typeface="Source Code Pro"/>
                <a:ea typeface="Source Code Pro"/>
                <a:cs typeface="Source Code Pro"/>
                <a:sym typeface="Source Code Pro"/>
              </a:defRPr>
            </a:lvl3pPr>
            <a:lvl4pPr lvl="3" algn="r" rtl="0">
              <a:buNone/>
              <a:defRPr sz="1000">
                <a:solidFill>
                  <a:schemeClr val="dk2"/>
                </a:solidFill>
                <a:latin typeface="Source Code Pro"/>
                <a:ea typeface="Source Code Pro"/>
                <a:cs typeface="Source Code Pro"/>
                <a:sym typeface="Source Code Pro"/>
              </a:defRPr>
            </a:lvl4pPr>
            <a:lvl5pPr lvl="4" algn="r" rtl="0">
              <a:buNone/>
              <a:defRPr sz="1000">
                <a:solidFill>
                  <a:schemeClr val="dk2"/>
                </a:solidFill>
                <a:latin typeface="Source Code Pro"/>
                <a:ea typeface="Source Code Pro"/>
                <a:cs typeface="Source Code Pro"/>
                <a:sym typeface="Source Code Pro"/>
              </a:defRPr>
            </a:lvl5pPr>
            <a:lvl6pPr lvl="5" algn="r" rtl="0">
              <a:buNone/>
              <a:defRPr sz="1000">
                <a:solidFill>
                  <a:schemeClr val="dk2"/>
                </a:solidFill>
                <a:latin typeface="Source Code Pro"/>
                <a:ea typeface="Source Code Pro"/>
                <a:cs typeface="Source Code Pro"/>
                <a:sym typeface="Source Code Pro"/>
              </a:defRPr>
            </a:lvl6pPr>
            <a:lvl7pPr lvl="6" algn="r" rtl="0">
              <a:buNone/>
              <a:defRPr sz="1000">
                <a:solidFill>
                  <a:schemeClr val="dk2"/>
                </a:solidFill>
                <a:latin typeface="Source Code Pro"/>
                <a:ea typeface="Source Code Pro"/>
                <a:cs typeface="Source Code Pro"/>
                <a:sym typeface="Source Code Pro"/>
              </a:defRPr>
            </a:lvl7pPr>
            <a:lvl8pPr lvl="7" algn="r" rtl="0">
              <a:buNone/>
              <a:defRPr sz="1000">
                <a:solidFill>
                  <a:schemeClr val="dk2"/>
                </a:solidFill>
                <a:latin typeface="Source Code Pro"/>
                <a:ea typeface="Source Code Pro"/>
                <a:cs typeface="Source Code Pro"/>
                <a:sym typeface="Source Code Pro"/>
              </a:defRPr>
            </a:lvl8pPr>
            <a:lvl9pPr lvl="8" algn="r" rtl="0">
              <a:buNone/>
              <a:defRPr sz="1000">
                <a:solidFill>
                  <a:schemeClr val="dk2"/>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63" name="Google Shape;63;p13"/>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4" name="Google Shape;64;p13"/>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65" name="Google Shape;65;p13"/>
          <p:cNvSpPr txBox="1"/>
          <p:nvPr/>
        </p:nvSpPr>
        <p:spPr>
          <a:xfrm>
            <a:off x="3776200" y="384900"/>
            <a:ext cx="5263800" cy="72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700" b="1">
                <a:solidFill>
                  <a:schemeClr val="dk1"/>
                </a:solidFill>
                <a:latin typeface="Montserrat"/>
                <a:ea typeface="Montserrat"/>
                <a:cs typeface="Montserrat"/>
                <a:sym typeface="Montserrat"/>
              </a:rPr>
              <a:t>Predicting Favourite </a:t>
            </a:r>
            <a:endParaRPr sz="3700" b="1">
              <a:solidFill>
                <a:schemeClr val="dk1"/>
              </a:solidFill>
              <a:latin typeface="Montserrat"/>
              <a:ea typeface="Montserrat"/>
              <a:cs typeface="Montserrat"/>
              <a:sym typeface="Montserrat"/>
            </a:endParaRPr>
          </a:p>
          <a:p>
            <a:pPr marL="1828800" lvl="0" indent="0" algn="l" rtl="0">
              <a:spcBef>
                <a:spcPts val="0"/>
              </a:spcBef>
              <a:spcAft>
                <a:spcPts val="0"/>
              </a:spcAft>
              <a:buNone/>
            </a:pPr>
            <a:r>
              <a:rPr lang="en" sz="3700" b="1">
                <a:solidFill>
                  <a:schemeClr val="dk1"/>
                </a:solidFill>
                <a:latin typeface="Montserrat"/>
                <a:ea typeface="Montserrat"/>
                <a:cs typeface="Montserrat"/>
                <a:sym typeface="Montserrat"/>
              </a:rPr>
              <a:t>Candies</a:t>
            </a:r>
            <a:endParaRPr sz="3700" b="1">
              <a:solidFill>
                <a:schemeClr val="dk1"/>
              </a:solidFill>
              <a:latin typeface="Montserrat"/>
              <a:ea typeface="Montserrat"/>
              <a:cs typeface="Montserrat"/>
              <a:sym typeface="Montserrat"/>
            </a:endParaRPr>
          </a:p>
        </p:txBody>
      </p:sp>
      <p:sp>
        <p:nvSpPr>
          <p:cNvPr id="66" name="Google Shape;66;p13"/>
          <p:cNvSpPr txBox="1"/>
          <p:nvPr/>
        </p:nvSpPr>
        <p:spPr>
          <a:xfrm>
            <a:off x="4109075" y="3901025"/>
            <a:ext cx="4847700" cy="118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Exploratory Data Analysis with Machine Learning Model</a:t>
            </a:r>
            <a:endParaRPr sz="2200" b="1">
              <a:solidFill>
                <a:srgbClr val="898989"/>
              </a:solidFill>
              <a:latin typeface="Montserrat"/>
              <a:ea typeface="Montserrat"/>
              <a:cs typeface="Montserrat"/>
              <a:sym typeface="Montserrat"/>
            </a:endParaRPr>
          </a:p>
          <a:p>
            <a:pPr marL="0" lvl="0" indent="0" algn="l" rtl="0">
              <a:spcBef>
                <a:spcPts val="0"/>
              </a:spcBef>
              <a:spcAft>
                <a:spcPts val="0"/>
              </a:spcAft>
              <a:buNone/>
            </a:pPr>
            <a:endParaRPr b="1">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2" name="Google Shape;142;p2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3" name="Google Shape;143;p22"/>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144" name="Google Shape;144;p22"/>
          <p:cNvSpPr txBox="1"/>
          <p:nvPr/>
        </p:nvSpPr>
        <p:spPr>
          <a:xfrm>
            <a:off x="3916975" y="3672425"/>
            <a:ext cx="5183100" cy="118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Composition</a:t>
            </a:r>
            <a:r>
              <a:rPr lang="en" sz="2200" b="1">
                <a:solidFill>
                  <a:srgbClr val="898989"/>
                </a:solidFill>
                <a:latin typeface="Montserrat"/>
                <a:ea typeface="Montserrat"/>
                <a:cs typeface="Montserrat"/>
                <a:sym typeface="Montserrat"/>
              </a:rPr>
              <a:t> of Top 20 </a:t>
            </a:r>
            <a:r>
              <a:rPr lang="en" sz="2200" b="1">
                <a:solidFill>
                  <a:schemeClr val="dk1"/>
                </a:solidFill>
                <a:latin typeface="Montserrat"/>
                <a:ea typeface="Montserrat"/>
                <a:cs typeface="Montserrat"/>
                <a:sym typeface="Montserrat"/>
              </a:rPr>
              <a:t>Popular</a:t>
            </a:r>
            <a:r>
              <a:rPr lang="en" sz="2200" b="1">
                <a:solidFill>
                  <a:srgbClr val="898989"/>
                </a:solidFill>
                <a:latin typeface="Montserrat"/>
                <a:ea typeface="Montserrat"/>
                <a:cs typeface="Montserrat"/>
                <a:sym typeface="Montserrat"/>
              </a:rPr>
              <a:t> Candies</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p:nvPr/>
        </p:nvSpPr>
        <p:spPr>
          <a:xfrm>
            <a:off x="7018900" y="547750"/>
            <a:ext cx="2088900" cy="17472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Most of the top 20  Popular candies are</a:t>
            </a:r>
            <a:endParaRPr>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Chocolaty bar type  and Soft in texture</a:t>
            </a:r>
            <a:endParaRPr sz="1300">
              <a:latin typeface="Montserrat"/>
              <a:ea typeface="Montserrat"/>
              <a:cs typeface="Montserrat"/>
              <a:sym typeface="Montserrat"/>
            </a:endParaRPr>
          </a:p>
          <a:p>
            <a:pPr marL="914400" lvl="0" indent="0" algn="l" rtl="0">
              <a:lnSpc>
                <a:spcPct val="115000"/>
              </a:lnSpc>
              <a:spcBef>
                <a:spcPts val="0"/>
              </a:spcBef>
              <a:spcAft>
                <a:spcPts val="0"/>
              </a:spcAft>
              <a:buNone/>
            </a:pPr>
            <a:r>
              <a:rPr lang="en" sz="1300">
                <a:latin typeface="Montserrat"/>
                <a:ea typeface="Montserrat"/>
                <a:cs typeface="Montserrat"/>
                <a:sym typeface="Montserrat"/>
              </a:rPr>
              <a:t> </a:t>
            </a:r>
            <a:endParaRPr sz="1300">
              <a:latin typeface="Montserrat"/>
              <a:ea typeface="Montserrat"/>
              <a:cs typeface="Montserrat"/>
              <a:sym typeface="Montserrat"/>
            </a:endParaRPr>
          </a:p>
          <a:p>
            <a:pPr marL="457200" lvl="0" indent="0" algn="l" rtl="0">
              <a:lnSpc>
                <a:spcPct val="115000"/>
              </a:lnSpc>
              <a:spcBef>
                <a:spcPts val="0"/>
              </a:spcBef>
              <a:spcAft>
                <a:spcPts val="0"/>
              </a:spcAft>
              <a:buNone/>
            </a:pPr>
            <a:endParaRPr sz="1100">
              <a:latin typeface="Montserrat"/>
              <a:ea typeface="Montserrat"/>
              <a:cs typeface="Montserrat"/>
              <a:sym typeface="Montserrat"/>
            </a:endParaRPr>
          </a:p>
        </p:txBody>
      </p:sp>
      <p:pic>
        <p:nvPicPr>
          <p:cNvPr id="151" name="Google Shape;151;p23"/>
          <p:cNvPicPr preferRelativeResize="0"/>
          <p:nvPr/>
        </p:nvPicPr>
        <p:blipFill>
          <a:blip r:embed="rId3">
            <a:alphaModFix/>
          </a:blip>
          <a:stretch>
            <a:fillRect/>
          </a:stretch>
        </p:blipFill>
        <p:spPr>
          <a:xfrm>
            <a:off x="63300" y="298050"/>
            <a:ext cx="6908124" cy="388532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3"/>
          <p:cNvSpPr/>
          <p:nvPr/>
        </p:nvSpPr>
        <p:spPr>
          <a:xfrm>
            <a:off x="6968450" y="547749"/>
            <a:ext cx="2049600" cy="1906500"/>
          </a:xfrm>
          <a:prstGeom prst="foldedCorner">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dirty="0">
              <a:latin typeface="Montserrat"/>
              <a:ea typeface="Montserrat"/>
              <a:cs typeface="Montserrat"/>
              <a:sym typeface="Montserrat"/>
            </a:endParaRPr>
          </a:p>
          <a:p>
            <a:pPr marL="0" lvl="0" indent="0" algn="l" rtl="0">
              <a:lnSpc>
                <a:spcPct val="115000"/>
              </a:lnSpc>
              <a:spcBef>
                <a:spcPts val="0"/>
              </a:spcBef>
              <a:spcAft>
                <a:spcPts val="0"/>
              </a:spcAft>
              <a:buNone/>
            </a:pPr>
            <a:endParaRPr b="1" dirty="0">
              <a:latin typeface="Montserrat"/>
              <a:ea typeface="Montserrat"/>
              <a:cs typeface="Montserrat"/>
              <a:sym typeface="Montserrat"/>
            </a:endParaRPr>
          </a:p>
          <a:p>
            <a:pPr marL="0" lvl="0" indent="0" algn="l" rtl="0">
              <a:lnSpc>
                <a:spcPct val="115000"/>
              </a:lnSpc>
              <a:spcBef>
                <a:spcPts val="0"/>
              </a:spcBef>
              <a:spcAft>
                <a:spcPts val="0"/>
              </a:spcAft>
              <a:buNone/>
            </a:pPr>
            <a:r>
              <a:rPr lang="en" b="1" dirty="0">
                <a:latin typeface="Montserrat"/>
                <a:ea typeface="Montserrat"/>
                <a:cs typeface="Montserrat"/>
                <a:sym typeface="Montserrat"/>
              </a:rPr>
              <a:t>Inference: </a:t>
            </a:r>
            <a:endParaRPr b="1" dirty="0">
              <a:latin typeface="Montserrat"/>
              <a:ea typeface="Montserrat"/>
              <a:cs typeface="Montserrat"/>
              <a:sym typeface="Montserrat"/>
            </a:endParaRPr>
          </a:p>
          <a:p>
            <a:pPr marL="0" lvl="0" indent="0" algn="l" rtl="0">
              <a:lnSpc>
                <a:spcPct val="115000"/>
              </a:lnSpc>
              <a:spcBef>
                <a:spcPts val="0"/>
              </a:spcBef>
              <a:spcAft>
                <a:spcPts val="0"/>
              </a:spcAft>
              <a:buNone/>
            </a:pPr>
            <a:r>
              <a:rPr lang="en" dirty="0">
                <a:latin typeface="Montserrat"/>
                <a:ea typeface="Montserrat"/>
                <a:cs typeface="Montserrat"/>
                <a:sym typeface="Montserrat"/>
              </a:rPr>
              <a:t>Most of the top 20 </a:t>
            </a:r>
            <a:r>
              <a:rPr lang="en" b="1" dirty="0">
                <a:latin typeface="Montserrat"/>
                <a:ea typeface="Montserrat"/>
                <a:cs typeface="Montserrat"/>
                <a:sym typeface="Montserrat"/>
              </a:rPr>
              <a:t>Least Popular</a:t>
            </a:r>
            <a:r>
              <a:rPr lang="en" dirty="0">
                <a:latin typeface="Montserrat"/>
                <a:ea typeface="Montserrat"/>
                <a:cs typeface="Montserrat"/>
                <a:sym typeface="Montserrat"/>
              </a:rPr>
              <a:t> candies are </a:t>
            </a:r>
            <a:endParaRPr dirty="0">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dirty="0">
                <a:latin typeface="Montserrat"/>
                <a:ea typeface="Montserrat"/>
                <a:cs typeface="Montserrat"/>
                <a:sym typeface="Montserrat"/>
              </a:rPr>
              <a:t>Pluribus type candies with mixture of fruity composition  </a:t>
            </a:r>
            <a:endParaRPr sz="1300" dirty="0">
              <a:latin typeface="Montserrat"/>
              <a:ea typeface="Montserrat"/>
              <a:cs typeface="Montserrat"/>
              <a:sym typeface="Montserrat"/>
            </a:endParaRPr>
          </a:p>
          <a:p>
            <a:pPr marL="457200" lvl="0" indent="0" algn="l" rtl="0">
              <a:lnSpc>
                <a:spcPct val="115000"/>
              </a:lnSpc>
              <a:spcBef>
                <a:spcPts val="0"/>
              </a:spcBef>
              <a:spcAft>
                <a:spcPts val="0"/>
              </a:spcAft>
              <a:buNone/>
            </a:pPr>
            <a:endParaRPr sz="1100" dirty="0">
              <a:latin typeface="Montserrat"/>
              <a:ea typeface="Montserrat"/>
              <a:cs typeface="Montserrat"/>
              <a:sym typeface="Montserrat"/>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219"/>
          <a:stretch/>
        </p:blipFill>
        <p:spPr bwMode="auto">
          <a:xfrm>
            <a:off x="129845" y="547749"/>
            <a:ext cx="6716338" cy="37026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701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57" name="Google Shape;157;p24"/>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58" name="Google Shape;158;p24"/>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159" name="Google Shape;159;p24"/>
          <p:cNvSpPr txBox="1"/>
          <p:nvPr/>
        </p:nvSpPr>
        <p:spPr>
          <a:xfrm>
            <a:off x="3916975" y="3672425"/>
            <a:ext cx="5183100" cy="118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Top 20 </a:t>
            </a:r>
            <a:r>
              <a:rPr lang="en" sz="2200" b="1">
                <a:solidFill>
                  <a:schemeClr val="dk1"/>
                </a:solidFill>
                <a:latin typeface="Montserrat"/>
                <a:ea typeface="Montserrat"/>
                <a:cs typeface="Montserrat"/>
                <a:sym typeface="Montserrat"/>
              </a:rPr>
              <a:t>Popular </a:t>
            </a:r>
            <a:r>
              <a:rPr lang="en" sz="2200" b="1">
                <a:solidFill>
                  <a:srgbClr val="898989"/>
                </a:solidFill>
                <a:latin typeface="Montserrat"/>
                <a:ea typeface="Montserrat"/>
                <a:cs typeface="Montserrat"/>
                <a:sym typeface="Montserrat"/>
              </a:rPr>
              <a:t>Candies </a:t>
            </a:r>
            <a:r>
              <a:rPr lang="en" sz="2200" b="1">
                <a:solidFill>
                  <a:schemeClr val="dk1"/>
                </a:solidFill>
                <a:latin typeface="Montserrat"/>
                <a:ea typeface="Montserrat"/>
                <a:cs typeface="Montserrat"/>
                <a:sym typeface="Montserrat"/>
              </a:rPr>
              <a:t>other than Chocolate</a:t>
            </a:r>
            <a:endParaRPr sz="2200" b="1">
              <a:solidFill>
                <a:schemeClr val="dk1"/>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p:nvPr/>
        </p:nvSpPr>
        <p:spPr>
          <a:xfrm>
            <a:off x="7018900" y="1385950"/>
            <a:ext cx="2088900" cy="17472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a:latin typeface="Montserrat"/>
                <a:ea typeface="Montserrat"/>
                <a:cs typeface="Montserrat"/>
                <a:sym typeface="Montserrat"/>
              </a:rPr>
              <a:t>Starburst</a:t>
            </a:r>
            <a:endParaRPr>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Skittles original </a:t>
            </a:r>
            <a:endParaRPr sz="1300">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Sour Patch kids </a:t>
            </a:r>
            <a:endParaRPr sz="1300">
              <a:latin typeface="Montserrat"/>
              <a:ea typeface="Montserrat"/>
              <a:cs typeface="Montserrat"/>
              <a:sym typeface="Montserrat"/>
            </a:endParaRPr>
          </a:p>
          <a:p>
            <a:pPr marL="457200" lvl="0" indent="0" algn="l" rtl="0">
              <a:lnSpc>
                <a:spcPct val="115000"/>
              </a:lnSpc>
              <a:spcBef>
                <a:spcPts val="0"/>
              </a:spcBef>
              <a:spcAft>
                <a:spcPts val="0"/>
              </a:spcAft>
              <a:buNone/>
            </a:pPr>
            <a:endParaRPr sz="1100">
              <a:latin typeface="Montserrat"/>
              <a:ea typeface="Montserrat"/>
              <a:cs typeface="Montserrat"/>
              <a:sym typeface="Montserrat"/>
            </a:endParaRPr>
          </a:p>
        </p:txBody>
      </p:sp>
      <p:pic>
        <p:nvPicPr>
          <p:cNvPr id="165" name="Google Shape;165;p25"/>
          <p:cNvPicPr preferRelativeResize="0"/>
          <p:nvPr/>
        </p:nvPicPr>
        <p:blipFill>
          <a:blip r:embed="rId3">
            <a:alphaModFix/>
          </a:blip>
          <a:stretch>
            <a:fillRect/>
          </a:stretch>
        </p:blipFill>
        <p:spPr>
          <a:xfrm>
            <a:off x="87050" y="308600"/>
            <a:ext cx="6779451" cy="4051500"/>
          </a:xfrm>
          <a:prstGeom prst="rect">
            <a:avLst/>
          </a:prstGeom>
          <a:noFill/>
          <a:ln>
            <a:noFill/>
          </a:ln>
        </p:spPr>
      </p:pic>
      <p:pic>
        <p:nvPicPr>
          <p:cNvPr id="166" name="Google Shape;166;p25"/>
          <p:cNvPicPr preferRelativeResize="0"/>
          <p:nvPr/>
        </p:nvPicPr>
        <p:blipFill>
          <a:blip r:embed="rId4">
            <a:alphaModFix/>
          </a:blip>
          <a:stretch>
            <a:fillRect/>
          </a:stretch>
        </p:blipFill>
        <p:spPr>
          <a:xfrm>
            <a:off x="7247500" y="3508925"/>
            <a:ext cx="1482176" cy="1482176"/>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72" name="Google Shape;172;p26"/>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3" name="Google Shape;173;p26"/>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174" name="Google Shape;174;p26"/>
          <p:cNvSpPr txBox="1"/>
          <p:nvPr/>
        </p:nvSpPr>
        <p:spPr>
          <a:xfrm>
            <a:off x="3916975" y="3514725"/>
            <a:ext cx="5183100" cy="141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Composition </a:t>
            </a:r>
            <a:r>
              <a:rPr lang="en" sz="2200" b="1">
                <a:solidFill>
                  <a:srgbClr val="898989"/>
                </a:solidFill>
                <a:latin typeface="Montserrat"/>
                <a:ea typeface="Montserrat"/>
                <a:cs typeface="Montserrat"/>
                <a:sym typeface="Montserrat"/>
              </a:rPr>
              <a:t>of the Top 20 </a:t>
            </a:r>
            <a:r>
              <a:rPr lang="en" sz="2200" b="1">
                <a:solidFill>
                  <a:schemeClr val="dk1"/>
                </a:solidFill>
                <a:latin typeface="Montserrat"/>
                <a:ea typeface="Montserrat"/>
                <a:cs typeface="Montserrat"/>
                <a:sym typeface="Montserrat"/>
              </a:rPr>
              <a:t>Popular</a:t>
            </a:r>
            <a:r>
              <a:rPr lang="en" sz="2200" b="1">
                <a:solidFill>
                  <a:srgbClr val="898989"/>
                </a:solidFill>
                <a:latin typeface="Montserrat"/>
                <a:ea typeface="Montserrat"/>
                <a:cs typeface="Montserrat"/>
                <a:sym typeface="Montserrat"/>
              </a:rPr>
              <a:t> Candies </a:t>
            </a:r>
            <a:r>
              <a:rPr lang="en" sz="2200" b="1">
                <a:solidFill>
                  <a:schemeClr val="dk1"/>
                </a:solidFill>
                <a:latin typeface="Montserrat"/>
                <a:ea typeface="Montserrat"/>
                <a:cs typeface="Montserrat"/>
                <a:sym typeface="Montserrat"/>
              </a:rPr>
              <a:t>other than Chocolaty</a:t>
            </a:r>
            <a:endParaRPr sz="2200" b="1">
              <a:solidFill>
                <a:schemeClr val="dk1"/>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p:nvPr/>
        </p:nvSpPr>
        <p:spPr>
          <a:xfrm>
            <a:off x="7018900" y="647650"/>
            <a:ext cx="2088900" cy="40386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the top 20 popular non chocolaty candies most of them are fruity and are of pluribus type. We even note (One Quarter) candy which does not have any composition of these types.</a:t>
            </a:r>
            <a:endParaRPr>
              <a:latin typeface="Montserrat"/>
              <a:ea typeface="Montserrat"/>
              <a:cs typeface="Montserrat"/>
              <a:sym typeface="Montserrat"/>
            </a:endParaRPr>
          </a:p>
          <a:p>
            <a:pPr marL="45720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180" name="Google Shape;180;p27"/>
          <p:cNvPicPr preferRelativeResize="0"/>
          <p:nvPr/>
        </p:nvPicPr>
        <p:blipFill>
          <a:blip r:embed="rId3">
            <a:alphaModFix/>
          </a:blip>
          <a:stretch>
            <a:fillRect/>
          </a:stretch>
        </p:blipFill>
        <p:spPr>
          <a:xfrm>
            <a:off x="76200" y="381000"/>
            <a:ext cx="6848476" cy="40386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86" name="Google Shape;186;p28"/>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87" name="Google Shape;187;p28"/>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188" name="Google Shape;188;p28"/>
          <p:cNvSpPr txBox="1"/>
          <p:nvPr/>
        </p:nvSpPr>
        <p:spPr>
          <a:xfrm>
            <a:off x="3916975" y="3752850"/>
            <a:ext cx="5183100" cy="102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Top 20 </a:t>
            </a:r>
            <a:r>
              <a:rPr lang="en" sz="2200" b="1">
                <a:solidFill>
                  <a:schemeClr val="dk1"/>
                </a:solidFill>
                <a:latin typeface="Montserrat"/>
                <a:ea typeface="Montserrat"/>
                <a:cs typeface="Montserrat"/>
                <a:sym typeface="Montserrat"/>
              </a:rPr>
              <a:t>Costly</a:t>
            </a:r>
            <a:r>
              <a:rPr lang="en" sz="2200" b="1">
                <a:solidFill>
                  <a:srgbClr val="898989"/>
                </a:solidFill>
                <a:latin typeface="Montserrat"/>
                <a:ea typeface="Montserrat"/>
                <a:cs typeface="Montserrat"/>
                <a:sym typeface="Montserrat"/>
              </a:rPr>
              <a:t> Candies</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p:nvPr/>
        </p:nvSpPr>
        <p:spPr>
          <a:xfrm>
            <a:off x="7018900" y="647650"/>
            <a:ext cx="2088900" cy="31815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a:latin typeface="Montserrat"/>
                <a:ea typeface="Montserrat"/>
                <a:cs typeface="Montserrat"/>
                <a:sym typeface="Montserrat"/>
              </a:rPr>
              <a:t>Nestle Smarties </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Nik L Nip </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Ring pop</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Are the costliest candies. </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we saw that </a:t>
            </a:r>
            <a:r>
              <a:rPr lang="en" b="1">
                <a:latin typeface="Montserrat"/>
                <a:ea typeface="Montserrat"/>
                <a:cs typeface="Montserrat"/>
                <a:sym typeface="Montserrat"/>
              </a:rPr>
              <a:t>Nik L Nip </a:t>
            </a:r>
            <a:r>
              <a:rPr lang="en">
                <a:latin typeface="Montserrat"/>
                <a:ea typeface="Montserrat"/>
                <a:cs typeface="Montserrat"/>
                <a:sym typeface="Montserrat"/>
              </a:rPr>
              <a:t>is the </a:t>
            </a:r>
            <a:r>
              <a:rPr lang="en" b="1">
                <a:latin typeface="Montserrat"/>
                <a:ea typeface="Montserrat"/>
                <a:cs typeface="Montserrat"/>
                <a:sym typeface="Montserrat"/>
              </a:rPr>
              <a:t>least popular candies</a:t>
            </a:r>
            <a:r>
              <a:rPr lang="en">
                <a:latin typeface="Montserrat"/>
                <a:ea typeface="Montserrat"/>
                <a:cs typeface="Montserrat"/>
                <a:sym typeface="Montserrat"/>
              </a:rPr>
              <a:t> of the lot in the given dataset</a:t>
            </a:r>
            <a:endParaRPr sz="1000">
              <a:latin typeface="Montserrat"/>
              <a:ea typeface="Montserrat"/>
              <a:cs typeface="Montserrat"/>
              <a:sym typeface="Montserrat"/>
            </a:endParaRPr>
          </a:p>
        </p:txBody>
      </p:sp>
      <p:pic>
        <p:nvPicPr>
          <p:cNvPr id="194" name="Google Shape;194;p29"/>
          <p:cNvPicPr preferRelativeResize="0"/>
          <p:nvPr/>
        </p:nvPicPr>
        <p:blipFill>
          <a:blip r:embed="rId3">
            <a:alphaModFix/>
          </a:blip>
          <a:stretch>
            <a:fillRect/>
          </a:stretch>
        </p:blipFill>
        <p:spPr>
          <a:xfrm>
            <a:off x="47625" y="400050"/>
            <a:ext cx="6915150" cy="4210050"/>
          </a:xfrm>
          <a:prstGeom prst="rect">
            <a:avLst/>
          </a:prstGeom>
          <a:noFill/>
          <a:ln>
            <a:noFill/>
          </a:ln>
        </p:spPr>
      </p:pic>
      <p:pic>
        <p:nvPicPr>
          <p:cNvPr id="195" name="Google Shape;195;p29"/>
          <p:cNvPicPr preferRelativeResize="0"/>
          <p:nvPr/>
        </p:nvPicPr>
        <p:blipFill>
          <a:blip r:embed="rId4">
            <a:alphaModFix/>
          </a:blip>
          <a:stretch>
            <a:fillRect/>
          </a:stretch>
        </p:blipFill>
        <p:spPr>
          <a:xfrm>
            <a:off x="7018900" y="3929075"/>
            <a:ext cx="1214426" cy="1214426"/>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01" name="Google Shape;201;p30"/>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2" name="Google Shape;202;p30"/>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203" name="Google Shape;203;p30"/>
          <p:cNvSpPr txBox="1"/>
          <p:nvPr/>
        </p:nvSpPr>
        <p:spPr>
          <a:xfrm>
            <a:off x="3916975" y="3752850"/>
            <a:ext cx="5183100" cy="1022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Composition</a:t>
            </a:r>
            <a:r>
              <a:rPr lang="en" sz="2200" b="1">
                <a:solidFill>
                  <a:srgbClr val="898989"/>
                </a:solidFill>
                <a:latin typeface="Montserrat"/>
                <a:ea typeface="Montserrat"/>
                <a:cs typeface="Montserrat"/>
                <a:sym typeface="Montserrat"/>
              </a:rPr>
              <a:t> of Top 20 </a:t>
            </a:r>
            <a:r>
              <a:rPr lang="en" sz="2200" b="1">
                <a:solidFill>
                  <a:schemeClr val="dk1"/>
                </a:solidFill>
                <a:latin typeface="Montserrat"/>
                <a:ea typeface="Montserrat"/>
                <a:cs typeface="Montserrat"/>
                <a:sym typeface="Montserrat"/>
              </a:rPr>
              <a:t>Costly</a:t>
            </a:r>
            <a:r>
              <a:rPr lang="en" sz="2200" b="1">
                <a:solidFill>
                  <a:srgbClr val="898989"/>
                </a:solidFill>
                <a:latin typeface="Montserrat"/>
                <a:ea typeface="Montserrat"/>
                <a:cs typeface="Montserrat"/>
                <a:sym typeface="Montserrat"/>
              </a:rPr>
              <a:t> Candies</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72" name="Google Shape;72;p14"/>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3" name="Google Shape;73;p14"/>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74" name="Google Shape;74;p14"/>
          <p:cNvSpPr txBox="1"/>
          <p:nvPr/>
        </p:nvSpPr>
        <p:spPr>
          <a:xfrm>
            <a:off x="4067450" y="-134975"/>
            <a:ext cx="4847700" cy="70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Favourite Candy Data</a:t>
            </a:r>
            <a:endParaRPr sz="2200" b="1">
              <a:solidFill>
                <a:schemeClr val="dk1"/>
              </a:solidFill>
              <a:latin typeface="Montserrat"/>
              <a:ea typeface="Montserrat"/>
              <a:cs typeface="Montserrat"/>
              <a:sym typeface="Montserrat"/>
            </a:endParaRPr>
          </a:p>
          <a:p>
            <a:pPr marL="0" lvl="0" indent="0" algn="ctr" rtl="0">
              <a:lnSpc>
                <a:spcPct val="115000"/>
              </a:lnSpc>
              <a:spcBef>
                <a:spcPts val="500"/>
              </a:spcBef>
              <a:spcAft>
                <a:spcPts val="0"/>
              </a:spcAft>
              <a:buNone/>
            </a:pPr>
            <a:endParaRPr sz="4400">
              <a:solidFill>
                <a:schemeClr val="dk1"/>
              </a:solidFill>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p:txBody>
      </p:sp>
      <p:sp>
        <p:nvSpPr>
          <p:cNvPr id="75" name="Google Shape;75;p14"/>
          <p:cNvSpPr/>
          <p:nvPr/>
        </p:nvSpPr>
        <p:spPr>
          <a:xfrm>
            <a:off x="4067450" y="488925"/>
            <a:ext cx="4223700" cy="1698900"/>
          </a:xfrm>
          <a:prstGeom prst="foldedCorner">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500"/>
              </a:spcBef>
              <a:spcAft>
                <a:spcPts val="0"/>
              </a:spcAft>
              <a:buNone/>
            </a:pPr>
            <a:endParaRPr b="1">
              <a:latin typeface="Montserrat"/>
              <a:ea typeface="Montserrat"/>
              <a:cs typeface="Montserrat"/>
              <a:sym typeface="Montserrat"/>
            </a:endParaRPr>
          </a:p>
          <a:p>
            <a:pPr marL="0" lvl="0" indent="0" algn="l" rtl="0">
              <a:lnSpc>
                <a:spcPct val="115000"/>
              </a:lnSpc>
              <a:spcBef>
                <a:spcPts val="500"/>
              </a:spcBef>
              <a:spcAft>
                <a:spcPts val="0"/>
              </a:spcAft>
              <a:buNone/>
            </a:pPr>
            <a:r>
              <a:rPr lang="en" b="1">
                <a:latin typeface="Montserrat"/>
                <a:ea typeface="Montserrat"/>
                <a:cs typeface="Montserrat"/>
                <a:sym typeface="Montserrat"/>
              </a:rPr>
              <a:t>Info : </a:t>
            </a:r>
            <a:r>
              <a:rPr lang="en">
                <a:latin typeface="Montserrat"/>
                <a:ea typeface="Montserrat"/>
                <a:cs typeface="Montserrat"/>
                <a:sym typeface="Montserrat"/>
              </a:rPr>
              <a:t>Info function of the dataset gives us the following insights:</a:t>
            </a:r>
            <a:endParaRPr>
              <a:latin typeface="Montserrat"/>
              <a:ea typeface="Montserrat"/>
              <a:cs typeface="Montserrat"/>
              <a:sym typeface="Montserrat"/>
            </a:endParaRPr>
          </a:p>
          <a:p>
            <a:pPr marL="0" lvl="0" indent="457200" algn="l" rtl="0">
              <a:lnSpc>
                <a:spcPct val="115000"/>
              </a:lnSpc>
              <a:spcBef>
                <a:spcPts val="400"/>
              </a:spcBef>
              <a:spcAft>
                <a:spcPts val="0"/>
              </a:spcAft>
              <a:buNone/>
            </a:pPr>
            <a:r>
              <a:rPr lang="en">
                <a:latin typeface="Montserrat"/>
                <a:ea typeface="Montserrat"/>
                <a:cs typeface="Montserrat"/>
                <a:sym typeface="Montserrat"/>
              </a:rPr>
              <a:t>–Rows/Candy_Varieties: 85</a:t>
            </a:r>
            <a:endParaRPr>
              <a:latin typeface="Montserrat"/>
              <a:ea typeface="Montserrat"/>
              <a:cs typeface="Montserrat"/>
              <a:sym typeface="Montserrat"/>
            </a:endParaRPr>
          </a:p>
          <a:p>
            <a:pPr marL="0" lvl="0" indent="457200" algn="l" rtl="0">
              <a:lnSpc>
                <a:spcPct val="115000"/>
              </a:lnSpc>
              <a:spcBef>
                <a:spcPts val="400"/>
              </a:spcBef>
              <a:spcAft>
                <a:spcPts val="0"/>
              </a:spcAft>
              <a:buNone/>
            </a:pPr>
            <a:r>
              <a:rPr lang="en">
                <a:latin typeface="Montserrat"/>
                <a:ea typeface="Montserrat"/>
                <a:cs typeface="Montserrat"/>
                <a:sym typeface="Montserrat"/>
              </a:rPr>
              <a:t>–Columns/Attributes: 13</a:t>
            </a:r>
            <a:endParaRPr>
              <a:latin typeface="Montserrat"/>
              <a:ea typeface="Montserrat"/>
              <a:cs typeface="Montserrat"/>
              <a:sym typeface="Montserrat"/>
            </a:endParaRPr>
          </a:p>
          <a:p>
            <a:pPr marL="0" lvl="0" indent="457200" algn="l" rtl="0">
              <a:lnSpc>
                <a:spcPct val="115000"/>
              </a:lnSpc>
              <a:spcBef>
                <a:spcPts val="400"/>
              </a:spcBef>
              <a:spcAft>
                <a:spcPts val="0"/>
              </a:spcAft>
              <a:buNone/>
            </a:pPr>
            <a:r>
              <a:rPr lang="en">
                <a:latin typeface="Montserrat"/>
                <a:ea typeface="Montserrat"/>
                <a:cs typeface="Montserrat"/>
                <a:sym typeface="Montserrat"/>
              </a:rPr>
              <a:t>–dtypes: float(3), int(9), object(1)</a:t>
            </a:r>
            <a:endParaRPr/>
          </a:p>
        </p:txBody>
      </p:sp>
      <p:sp>
        <p:nvSpPr>
          <p:cNvPr id="76" name="Google Shape;76;p14"/>
          <p:cNvSpPr/>
          <p:nvPr/>
        </p:nvSpPr>
        <p:spPr>
          <a:xfrm>
            <a:off x="4691625" y="2403025"/>
            <a:ext cx="4338000" cy="26319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500"/>
              </a:spcBef>
              <a:spcAft>
                <a:spcPts val="0"/>
              </a:spcAft>
              <a:buNone/>
            </a:pP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l" rtl="0">
              <a:lnSpc>
                <a:spcPct val="115000"/>
              </a:lnSpc>
              <a:spcBef>
                <a:spcPts val="500"/>
              </a:spcBef>
              <a:spcAft>
                <a:spcPts val="0"/>
              </a:spcAft>
              <a:buNone/>
            </a:pPr>
            <a:endParaRPr b="1">
              <a:latin typeface="Montserrat"/>
              <a:ea typeface="Montserrat"/>
              <a:cs typeface="Montserrat"/>
              <a:sym typeface="Montserrat"/>
            </a:endParaRPr>
          </a:p>
          <a:p>
            <a:pPr marL="0" lvl="0" indent="0" algn="l" rtl="0">
              <a:lnSpc>
                <a:spcPct val="115000"/>
              </a:lnSpc>
              <a:spcBef>
                <a:spcPts val="500"/>
              </a:spcBef>
              <a:spcAft>
                <a:spcPts val="0"/>
              </a:spcAft>
              <a:buNone/>
            </a:pPr>
            <a:r>
              <a:rPr lang="en" b="1">
                <a:latin typeface="Montserrat"/>
                <a:ea typeface="Montserrat"/>
                <a:cs typeface="Montserrat"/>
                <a:sym typeface="Montserrat"/>
              </a:rPr>
              <a:t>Describe</a:t>
            </a:r>
            <a:r>
              <a:rPr lang="en">
                <a:latin typeface="Montserrat"/>
                <a:ea typeface="Montserrat"/>
                <a:cs typeface="Montserrat"/>
                <a:sym typeface="Montserrat"/>
              </a:rPr>
              <a:t> : On describe of the data we infer that:</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–No null value count/missing values in any of the attribute.</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–Every candy is a unique record, so no duplicates in the dataset.</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–Sugar and Price are given in percentile where as Winning component is given in percentage.</a:t>
            </a:r>
            <a:endParaRPr>
              <a:latin typeface="Montserrat"/>
              <a:ea typeface="Montserrat"/>
              <a:cs typeface="Montserrat"/>
              <a:sym typeface="Montserrat"/>
            </a:endParaRPr>
          </a:p>
          <a:p>
            <a:pPr marL="0" lvl="0" indent="457200" algn="l" rtl="0">
              <a:lnSpc>
                <a:spcPct val="115000"/>
              </a:lnSpc>
              <a:spcBef>
                <a:spcPts val="400"/>
              </a:spcBef>
              <a:spcAft>
                <a:spcPts val="0"/>
              </a:spcAft>
              <a:buNone/>
            </a:pPr>
            <a:endParaRPr b="1">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p:nvPr/>
        </p:nvSpPr>
        <p:spPr>
          <a:xfrm>
            <a:off x="7018900" y="647650"/>
            <a:ext cx="2088900" cy="31815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the top 20 costly candies, we find that most of them are </a:t>
            </a:r>
            <a:r>
              <a:rPr lang="en" b="1">
                <a:latin typeface="Montserrat"/>
                <a:ea typeface="Montserrat"/>
                <a:cs typeface="Montserrat"/>
                <a:sym typeface="Montserrat"/>
              </a:rPr>
              <a:t>chocolaty </a:t>
            </a:r>
            <a:r>
              <a:rPr lang="en">
                <a:latin typeface="Montserrat"/>
                <a:ea typeface="Montserrat"/>
                <a:cs typeface="Montserrat"/>
                <a:sym typeface="Montserrat"/>
              </a:rPr>
              <a:t>and are of </a:t>
            </a:r>
            <a:r>
              <a:rPr lang="en" b="1">
                <a:latin typeface="Montserrat"/>
                <a:ea typeface="Montserrat"/>
                <a:cs typeface="Montserrat"/>
                <a:sym typeface="Montserrat"/>
              </a:rPr>
              <a:t>bar type</a:t>
            </a:r>
            <a:endParaRPr sz="600" b="1">
              <a:latin typeface="Montserrat"/>
              <a:ea typeface="Montserrat"/>
              <a:cs typeface="Montserrat"/>
              <a:sym typeface="Montserrat"/>
            </a:endParaRPr>
          </a:p>
        </p:txBody>
      </p:sp>
      <p:pic>
        <p:nvPicPr>
          <p:cNvPr id="209" name="Google Shape;209;p31"/>
          <p:cNvPicPr preferRelativeResize="0"/>
          <p:nvPr/>
        </p:nvPicPr>
        <p:blipFill>
          <a:blip r:embed="rId3">
            <a:alphaModFix/>
          </a:blip>
          <a:stretch>
            <a:fillRect/>
          </a:stretch>
        </p:blipFill>
        <p:spPr>
          <a:xfrm>
            <a:off x="123825" y="361950"/>
            <a:ext cx="6838950" cy="405765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15" name="Google Shape;215;p3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6" name="Google Shape;216;p32"/>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217" name="Google Shape;217;p32"/>
          <p:cNvSpPr txBox="1"/>
          <p:nvPr/>
        </p:nvSpPr>
        <p:spPr>
          <a:xfrm>
            <a:off x="3916975" y="3514725"/>
            <a:ext cx="5183100" cy="141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Top 20 </a:t>
            </a:r>
            <a:r>
              <a:rPr lang="en" sz="2200" b="1">
                <a:solidFill>
                  <a:schemeClr val="dk1"/>
                </a:solidFill>
                <a:latin typeface="Montserrat"/>
                <a:ea typeface="Montserrat"/>
                <a:cs typeface="Montserrat"/>
                <a:sym typeface="Montserrat"/>
              </a:rPr>
              <a:t>Costliest</a:t>
            </a:r>
            <a:r>
              <a:rPr lang="en" sz="2200" b="1">
                <a:solidFill>
                  <a:srgbClr val="898989"/>
                </a:solidFill>
                <a:latin typeface="Montserrat"/>
                <a:ea typeface="Montserrat"/>
                <a:cs typeface="Montserrat"/>
                <a:sym typeface="Montserrat"/>
              </a:rPr>
              <a:t> Candies </a:t>
            </a:r>
            <a:r>
              <a:rPr lang="en" sz="2200" b="1">
                <a:solidFill>
                  <a:schemeClr val="dk1"/>
                </a:solidFill>
                <a:latin typeface="Montserrat"/>
                <a:ea typeface="Montserrat"/>
                <a:cs typeface="Montserrat"/>
                <a:sym typeface="Montserrat"/>
              </a:rPr>
              <a:t>other than Chocolaty</a:t>
            </a:r>
            <a:endParaRPr sz="2200" b="1">
              <a:solidFill>
                <a:schemeClr val="dk1"/>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p:nvPr/>
        </p:nvSpPr>
        <p:spPr>
          <a:xfrm>
            <a:off x="6943725" y="600025"/>
            <a:ext cx="2088900" cy="27909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457200" lvl="0" indent="-266700" algn="l" rtl="0">
              <a:lnSpc>
                <a:spcPct val="115000"/>
              </a:lnSpc>
              <a:spcBef>
                <a:spcPts val="0"/>
              </a:spcBef>
              <a:spcAft>
                <a:spcPts val="0"/>
              </a:spcAft>
              <a:buSzPts val="600"/>
              <a:buFont typeface="Montserrat"/>
              <a:buChar char="-"/>
            </a:pPr>
            <a:r>
              <a:rPr lang="en">
                <a:latin typeface="Montserrat"/>
                <a:ea typeface="Montserrat"/>
                <a:cs typeface="Montserrat"/>
                <a:sym typeface="Montserrat"/>
              </a:rPr>
              <a:t>Nik L Nip </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Ring pop</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Pop Rocks </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Nik L Nip</a:t>
            </a:r>
            <a:r>
              <a:rPr lang="en">
                <a:latin typeface="Montserrat"/>
                <a:ea typeface="Montserrat"/>
                <a:cs typeface="Montserrat"/>
                <a:sym typeface="Montserrat"/>
              </a:rPr>
              <a:t> seems to be the non chocolaty, </a:t>
            </a:r>
            <a:r>
              <a:rPr lang="en" b="1">
                <a:latin typeface="Montserrat"/>
                <a:ea typeface="Montserrat"/>
                <a:cs typeface="Montserrat"/>
                <a:sym typeface="Montserrat"/>
              </a:rPr>
              <a:t>least popular</a:t>
            </a:r>
            <a:r>
              <a:rPr lang="en">
                <a:latin typeface="Montserrat"/>
                <a:ea typeface="Montserrat"/>
                <a:cs typeface="Montserrat"/>
                <a:sym typeface="Montserrat"/>
              </a:rPr>
              <a:t> and a </a:t>
            </a:r>
            <a:r>
              <a:rPr lang="en" b="1">
                <a:latin typeface="Montserrat"/>
                <a:ea typeface="Montserrat"/>
                <a:cs typeface="Montserrat"/>
                <a:sym typeface="Montserrat"/>
              </a:rPr>
              <a:t>very costly candy</a:t>
            </a:r>
            <a:r>
              <a:rPr lang="en">
                <a:latin typeface="Montserrat"/>
                <a:ea typeface="Montserrat"/>
                <a:cs typeface="Montserrat"/>
                <a:sym typeface="Montserrat"/>
              </a:rPr>
              <a:t>.</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p:txBody>
      </p:sp>
      <p:pic>
        <p:nvPicPr>
          <p:cNvPr id="223" name="Google Shape;223;p33"/>
          <p:cNvPicPr preferRelativeResize="0"/>
          <p:nvPr/>
        </p:nvPicPr>
        <p:blipFill>
          <a:blip r:embed="rId3">
            <a:alphaModFix/>
          </a:blip>
          <a:stretch>
            <a:fillRect/>
          </a:stretch>
        </p:blipFill>
        <p:spPr>
          <a:xfrm>
            <a:off x="66675" y="390525"/>
            <a:ext cx="6877050" cy="4267200"/>
          </a:xfrm>
          <a:prstGeom prst="rect">
            <a:avLst/>
          </a:prstGeom>
          <a:noFill/>
          <a:ln>
            <a:noFill/>
          </a:ln>
        </p:spPr>
      </p:pic>
      <p:pic>
        <p:nvPicPr>
          <p:cNvPr id="224" name="Google Shape;224;p33"/>
          <p:cNvPicPr preferRelativeResize="0"/>
          <p:nvPr/>
        </p:nvPicPr>
        <p:blipFill>
          <a:blip r:embed="rId4">
            <a:alphaModFix/>
          </a:blip>
          <a:stretch>
            <a:fillRect/>
          </a:stretch>
        </p:blipFill>
        <p:spPr>
          <a:xfrm>
            <a:off x="7413738" y="3435525"/>
            <a:ext cx="1673125" cy="12222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30" name="Google Shape;230;p34"/>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31" name="Google Shape;231;p34"/>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232" name="Google Shape;232;p34"/>
          <p:cNvSpPr txBox="1"/>
          <p:nvPr/>
        </p:nvSpPr>
        <p:spPr>
          <a:xfrm>
            <a:off x="3916975" y="3514725"/>
            <a:ext cx="5183100" cy="141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Composition</a:t>
            </a:r>
            <a:r>
              <a:rPr lang="en" sz="2200" b="1">
                <a:solidFill>
                  <a:srgbClr val="898989"/>
                </a:solidFill>
                <a:latin typeface="Montserrat"/>
                <a:ea typeface="Montserrat"/>
                <a:cs typeface="Montserrat"/>
                <a:sym typeface="Montserrat"/>
              </a:rPr>
              <a:t> of the Top 20 </a:t>
            </a:r>
            <a:r>
              <a:rPr lang="en" sz="2200" b="1">
                <a:solidFill>
                  <a:schemeClr val="dk1"/>
                </a:solidFill>
                <a:latin typeface="Montserrat"/>
                <a:ea typeface="Montserrat"/>
                <a:cs typeface="Montserrat"/>
                <a:sym typeface="Montserrat"/>
              </a:rPr>
              <a:t>Costliest</a:t>
            </a:r>
            <a:r>
              <a:rPr lang="en" sz="2200" b="1">
                <a:solidFill>
                  <a:srgbClr val="898989"/>
                </a:solidFill>
                <a:latin typeface="Montserrat"/>
                <a:ea typeface="Montserrat"/>
                <a:cs typeface="Montserrat"/>
                <a:sym typeface="Montserrat"/>
              </a:rPr>
              <a:t> Candies other than Chocolaty</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p:nvPr/>
        </p:nvSpPr>
        <p:spPr>
          <a:xfrm>
            <a:off x="7018900" y="647650"/>
            <a:ext cx="2088900" cy="25719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the top 20 Costliest non chocolaty candies most of them are fruity and are of pluribus type. </a:t>
            </a:r>
            <a:endParaRPr>
              <a:latin typeface="Montserrat"/>
              <a:ea typeface="Montserrat"/>
              <a:cs typeface="Montserrat"/>
              <a:sym typeface="Montserrat"/>
            </a:endParaRPr>
          </a:p>
          <a:p>
            <a:pPr marL="45720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238" name="Google Shape;238;p35"/>
          <p:cNvPicPr preferRelativeResize="0"/>
          <p:nvPr/>
        </p:nvPicPr>
        <p:blipFill>
          <a:blip r:embed="rId3">
            <a:alphaModFix/>
          </a:blip>
          <a:stretch>
            <a:fillRect/>
          </a:stretch>
        </p:blipFill>
        <p:spPr>
          <a:xfrm>
            <a:off x="85725" y="361950"/>
            <a:ext cx="6714100" cy="43243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44" name="Google Shape;244;p36"/>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45" name="Google Shape;245;p36"/>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246" name="Google Shape;246;p36"/>
          <p:cNvSpPr txBox="1"/>
          <p:nvPr/>
        </p:nvSpPr>
        <p:spPr>
          <a:xfrm>
            <a:off x="3916975" y="3952875"/>
            <a:ext cx="5183100" cy="98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Top 20 </a:t>
            </a:r>
            <a:r>
              <a:rPr lang="en" sz="2200" b="1">
                <a:solidFill>
                  <a:schemeClr val="dk1"/>
                </a:solidFill>
                <a:latin typeface="Montserrat"/>
                <a:ea typeface="Montserrat"/>
                <a:cs typeface="Montserrat"/>
                <a:sym typeface="Montserrat"/>
              </a:rPr>
              <a:t>Sugary</a:t>
            </a:r>
            <a:r>
              <a:rPr lang="en" sz="2200" b="1">
                <a:solidFill>
                  <a:srgbClr val="898989"/>
                </a:solidFill>
                <a:latin typeface="Montserrat"/>
                <a:ea typeface="Montserrat"/>
                <a:cs typeface="Montserrat"/>
                <a:sym typeface="Montserrat"/>
              </a:rPr>
              <a:t> Candies </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p:nvPr/>
        </p:nvSpPr>
        <p:spPr>
          <a:xfrm>
            <a:off x="7018900" y="647650"/>
            <a:ext cx="2088900" cy="25719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a:latin typeface="Montserrat"/>
                <a:ea typeface="Montserrat"/>
                <a:cs typeface="Montserrat"/>
                <a:sym typeface="Montserrat"/>
              </a:rPr>
              <a:t>Reese’s Stuffed with pieces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Sugar babies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Milky way simply caramel</a:t>
            </a:r>
            <a:endParaRPr>
              <a:latin typeface="Montserrat"/>
              <a:ea typeface="Montserrat"/>
              <a:cs typeface="Montserrat"/>
              <a:sym typeface="Montserrat"/>
            </a:endParaRPr>
          </a:p>
        </p:txBody>
      </p:sp>
      <p:pic>
        <p:nvPicPr>
          <p:cNvPr id="252" name="Google Shape;252;p37"/>
          <p:cNvPicPr preferRelativeResize="0"/>
          <p:nvPr/>
        </p:nvPicPr>
        <p:blipFill>
          <a:blip r:embed="rId3">
            <a:alphaModFix/>
          </a:blip>
          <a:stretch>
            <a:fillRect/>
          </a:stretch>
        </p:blipFill>
        <p:spPr>
          <a:xfrm>
            <a:off x="0" y="400050"/>
            <a:ext cx="6934200" cy="3914775"/>
          </a:xfrm>
          <a:prstGeom prst="rect">
            <a:avLst/>
          </a:prstGeom>
          <a:noFill/>
          <a:ln>
            <a:noFill/>
          </a:ln>
        </p:spPr>
      </p:pic>
      <p:pic>
        <p:nvPicPr>
          <p:cNvPr id="253" name="Google Shape;253;p37"/>
          <p:cNvPicPr preferRelativeResize="0"/>
          <p:nvPr/>
        </p:nvPicPr>
        <p:blipFill>
          <a:blip r:embed="rId4">
            <a:alphaModFix/>
          </a:blip>
          <a:stretch>
            <a:fillRect/>
          </a:stretch>
        </p:blipFill>
        <p:spPr>
          <a:xfrm>
            <a:off x="7296150" y="3352900"/>
            <a:ext cx="1619151" cy="132387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59" name="Google Shape;259;p38"/>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60" name="Google Shape;260;p38"/>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261" name="Google Shape;261;p38"/>
          <p:cNvSpPr txBox="1"/>
          <p:nvPr/>
        </p:nvSpPr>
        <p:spPr>
          <a:xfrm>
            <a:off x="3916975" y="3952875"/>
            <a:ext cx="5183100" cy="98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Composition</a:t>
            </a:r>
            <a:r>
              <a:rPr lang="en" sz="2200" b="1">
                <a:solidFill>
                  <a:srgbClr val="898989"/>
                </a:solidFill>
                <a:latin typeface="Montserrat"/>
                <a:ea typeface="Montserrat"/>
                <a:cs typeface="Montserrat"/>
                <a:sym typeface="Montserrat"/>
              </a:rPr>
              <a:t> of Top 20 </a:t>
            </a:r>
            <a:r>
              <a:rPr lang="en" sz="2200" b="1">
                <a:solidFill>
                  <a:schemeClr val="dk1"/>
                </a:solidFill>
                <a:latin typeface="Montserrat"/>
                <a:ea typeface="Montserrat"/>
                <a:cs typeface="Montserrat"/>
                <a:sym typeface="Montserrat"/>
              </a:rPr>
              <a:t>Sugary</a:t>
            </a:r>
            <a:r>
              <a:rPr lang="en" sz="2200" b="1">
                <a:solidFill>
                  <a:srgbClr val="898989"/>
                </a:solidFill>
                <a:latin typeface="Montserrat"/>
                <a:ea typeface="Montserrat"/>
                <a:cs typeface="Montserrat"/>
                <a:sym typeface="Montserrat"/>
              </a:rPr>
              <a:t> Candies </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9"/>
          <p:cNvSpPr/>
          <p:nvPr/>
        </p:nvSpPr>
        <p:spPr>
          <a:xfrm>
            <a:off x="7018900" y="647650"/>
            <a:ext cx="2088900" cy="25719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the top 20 sugary candies, most of them are either chocolaty or fruity and are of pluribus type.</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p:txBody>
      </p:sp>
      <p:pic>
        <p:nvPicPr>
          <p:cNvPr id="267" name="Google Shape;267;p39"/>
          <p:cNvPicPr preferRelativeResize="0"/>
          <p:nvPr/>
        </p:nvPicPr>
        <p:blipFill>
          <a:blip r:embed="rId3">
            <a:alphaModFix/>
          </a:blip>
          <a:stretch>
            <a:fillRect/>
          </a:stretch>
        </p:blipFill>
        <p:spPr>
          <a:xfrm>
            <a:off x="76200" y="323850"/>
            <a:ext cx="6896100" cy="406717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6"/>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13" name="Google Shape;313;p46"/>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4" name="Google Shape;314;p46"/>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315" name="Google Shape;315;p46"/>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Top 20 </a:t>
            </a:r>
            <a:r>
              <a:rPr lang="en" sz="2200" b="1">
                <a:solidFill>
                  <a:schemeClr val="dk1"/>
                </a:solidFill>
                <a:latin typeface="Montserrat"/>
                <a:ea typeface="Montserrat"/>
                <a:cs typeface="Montserrat"/>
                <a:sym typeface="Montserrat"/>
              </a:rPr>
              <a:t>Cheap</a:t>
            </a:r>
            <a:r>
              <a:rPr lang="en" sz="2200" b="1">
                <a:solidFill>
                  <a:srgbClr val="898989"/>
                </a:solidFill>
                <a:latin typeface="Montserrat"/>
                <a:ea typeface="Montserrat"/>
                <a:cs typeface="Montserrat"/>
                <a:sym typeface="Montserrat"/>
              </a:rPr>
              <a:t> Popular Candies </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82" name="Google Shape;82;p15"/>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3" name="Google Shape;83;p15"/>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84" name="Google Shape;84;p15"/>
          <p:cNvSpPr txBox="1"/>
          <p:nvPr/>
        </p:nvSpPr>
        <p:spPr>
          <a:xfrm>
            <a:off x="4067450" y="-134975"/>
            <a:ext cx="4847700" cy="70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Favourite Candy Data </a:t>
            </a:r>
            <a:endParaRPr sz="2200" b="1">
              <a:solidFill>
                <a:schemeClr val="dk1"/>
              </a:solidFill>
              <a:latin typeface="Montserrat"/>
              <a:ea typeface="Montserrat"/>
              <a:cs typeface="Montserrat"/>
              <a:sym typeface="Montserrat"/>
            </a:endParaRPr>
          </a:p>
          <a:p>
            <a:pPr marL="0" lvl="0" indent="0" algn="ctr" rtl="0">
              <a:lnSpc>
                <a:spcPct val="115000"/>
              </a:lnSpc>
              <a:spcBef>
                <a:spcPts val="500"/>
              </a:spcBef>
              <a:spcAft>
                <a:spcPts val="0"/>
              </a:spcAft>
              <a:buNone/>
            </a:pPr>
            <a:endParaRPr sz="4400">
              <a:solidFill>
                <a:schemeClr val="dk1"/>
              </a:solidFill>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p:txBody>
      </p:sp>
      <p:sp>
        <p:nvSpPr>
          <p:cNvPr id="85" name="Google Shape;85;p15"/>
          <p:cNvSpPr/>
          <p:nvPr/>
        </p:nvSpPr>
        <p:spPr>
          <a:xfrm>
            <a:off x="4143650" y="412725"/>
            <a:ext cx="4549800" cy="1698900"/>
          </a:xfrm>
          <a:prstGeom prst="foldedCorner">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500"/>
              </a:spcBef>
              <a:spcAft>
                <a:spcPts val="0"/>
              </a:spcAft>
              <a:buNone/>
            </a:pPr>
            <a:endParaRPr b="1" dirty="0">
              <a:latin typeface="Montserrat"/>
              <a:ea typeface="Montserrat"/>
              <a:cs typeface="Montserrat"/>
              <a:sym typeface="Montserrat"/>
            </a:endParaRPr>
          </a:p>
          <a:p>
            <a:pPr marL="0" lvl="0" indent="0" algn="l" rtl="0">
              <a:lnSpc>
                <a:spcPct val="115000"/>
              </a:lnSpc>
              <a:spcBef>
                <a:spcPts val="500"/>
              </a:spcBef>
              <a:spcAft>
                <a:spcPts val="0"/>
              </a:spcAft>
              <a:buNone/>
            </a:pPr>
            <a:r>
              <a:rPr lang="en" b="1" dirty="0">
                <a:latin typeface="Montserrat"/>
                <a:ea typeface="Montserrat"/>
                <a:cs typeface="Montserrat"/>
                <a:sym typeface="Montserrat"/>
              </a:rPr>
              <a:t>Data Manipulation:</a:t>
            </a:r>
            <a:endParaRPr b="1" dirty="0">
              <a:latin typeface="Montserrat"/>
              <a:ea typeface="Montserrat"/>
              <a:cs typeface="Montserrat"/>
              <a:sym typeface="Montserrat"/>
            </a:endParaRPr>
          </a:p>
          <a:p>
            <a:pPr marL="0" lvl="0" indent="0" algn="l" rtl="0">
              <a:lnSpc>
                <a:spcPct val="115000"/>
              </a:lnSpc>
              <a:spcBef>
                <a:spcPts val="400"/>
              </a:spcBef>
              <a:spcAft>
                <a:spcPts val="0"/>
              </a:spcAft>
              <a:buNone/>
            </a:pPr>
            <a:r>
              <a:rPr lang="en" dirty="0">
                <a:latin typeface="Montserrat"/>
                <a:ea typeface="Montserrat"/>
                <a:cs typeface="Montserrat"/>
                <a:sym typeface="Montserrat"/>
              </a:rPr>
              <a:t>– Round of the decimals in the sugar percent, price percent and win percent </a:t>
            </a:r>
            <a:r>
              <a:rPr lang="en" b="1" dirty="0">
                <a:latin typeface="Montserrat"/>
                <a:ea typeface="Montserrat"/>
                <a:cs typeface="Montserrat"/>
                <a:sym typeface="Montserrat"/>
              </a:rPr>
              <a:t>to 3 decimals</a:t>
            </a:r>
            <a:r>
              <a:rPr lang="en" dirty="0">
                <a:latin typeface="Montserrat"/>
                <a:ea typeface="Montserrat"/>
                <a:cs typeface="Montserrat"/>
                <a:sym typeface="Montserrat"/>
              </a:rPr>
              <a:t>.</a:t>
            </a:r>
            <a:endParaRPr dirty="0">
              <a:latin typeface="Montserrat"/>
              <a:ea typeface="Montserrat"/>
              <a:cs typeface="Montserrat"/>
              <a:sym typeface="Montserrat"/>
            </a:endParaRPr>
          </a:p>
          <a:p>
            <a:pPr marL="0" lvl="0" indent="457200" algn="l" rtl="0">
              <a:lnSpc>
                <a:spcPct val="115000"/>
              </a:lnSpc>
              <a:spcBef>
                <a:spcPts val="400"/>
              </a:spcBef>
              <a:spcAft>
                <a:spcPts val="0"/>
              </a:spcAft>
              <a:buNone/>
            </a:pPr>
            <a:r>
              <a:rPr lang="en" dirty="0">
                <a:latin typeface="Montserrat"/>
                <a:ea typeface="Montserrat"/>
                <a:cs typeface="Montserrat"/>
                <a:sym typeface="Montserrat"/>
              </a:rPr>
              <a:t>In the competitor Name , we find some special characters like "Õ" instead of "'". Lets replace them in the dataset.</a:t>
            </a:r>
            <a:endParaRPr b="1" dirty="0">
              <a:latin typeface="Montserrat"/>
              <a:ea typeface="Montserrat"/>
              <a:cs typeface="Montserrat"/>
              <a:sym typeface="Montserrat"/>
            </a:endParaRPr>
          </a:p>
        </p:txBody>
      </p:sp>
      <p:sp>
        <p:nvSpPr>
          <p:cNvPr id="86" name="Google Shape;86;p15"/>
          <p:cNvSpPr/>
          <p:nvPr/>
        </p:nvSpPr>
        <p:spPr>
          <a:xfrm>
            <a:off x="4572000" y="2174425"/>
            <a:ext cx="4549800" cy="27564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500"/>
              </a:spcBef>
              <a:spcAft>
                <a:spcPts val="0"/>
              </a:spcAft>
              <a:buNone/>
            </a:pPr>
            <a:endParaRPr dirty="0" smtClean="0">
              <a:latin typeface="Montserrat"/>
              <a:ea typeface="Montserrat"/>
              <a:cs typeface="Montserrat"/>
              <a:sym typeface="Montserrat"/>
            </a:endParaRPr>
          </a:p>
          <a:p>
            <a:pPr marL="0" lvl="0" indent="0" algn="l" rtl="0">
              <a:lnSpc>
                <a:spcPct val="115000"/>
              </a:lnSpc>
              <a:spcBef>
                <a:spcPts val="500"/>
              </a:spcBef>
              <a:spcAft>
                <a:spcPts val="0"/>
              </a:spcAft>
              <a:buNone/>
            </a:pPr>
            <a:endParaRPr b="1" dirty="0">
              <a:latin typeface="Montserrat"/>
              <a:ea typeface="Montserrat"/>
              <a:cs typeface="Montserrat"/>
              <a:sym typeface="Montserrat"/>
            </a:endParaRPr>
          </a:p>
          <a:p>
            <a:pPr marL="0" lvl="0" indent="0" algn="l" rtl="0">
              <a:lnSpc>
                <a:spcPct val="115000"/>
              </a:lnSpc>
              <a:spcBef>
                <a:spcPts val="500"/>
              </a:spcBef>
              <a:spcAft>
                <a:spcPts val="0"/>
              </a:spcAft>
              <a:buNone/>
            </a:pPr>
            <a:endParaRPr dirty="0">
              <a:latin typeface="Montserrat"/>
              <a:ea typeface="Montserrat"/>
              <a:cs typeface="Montserrat"/>
              <a:sym typeface="Montserrat"/>
            </a:endParaRPr>
          </a:p>
          <a:p>
            <a:pPr marL="0" lvl="0" indent="0" algn="l" rtl="0">
              <a:lnSpc>
                <a:spcPct val="115000"/>
              </a:lnSpc>
              <a:spcBef>
                <a:spcPts val="500"/>
              </a:spcBef>
              <a:spcAft>
                <a:spcPts val="0"/>
              </a:spcAft>
              <a:buNone/>
            </a:pPr>
            <a:r>
              <a:rPr lang="en" b="1" dirty="0">
                <a:latin typeface="Montserrat"/>
                <a:ea typeface="Montserrat"/>
                <a:cs typeface="Montserrat"/>
                <a:sym typeface="Montserrat"/>
              </a:rPr>
              <a:t>Deriving New Features</a:t>
            </a:r>
            <a:endParaRPr b="1" dirty="0">
              <a:latin typeface="Montserrat"/>
              <a:ea typeface="Montserrat"/>
              <a:cs typeface="Montserrat"/>
              <a:sym typeface="Montserrat"/>
            </a:endParaRPr>
          </a:p>
          <a:p>
            <a:pPr marL="0" lvl="0" indent="0" algn="l" rtl="0">
              <a:lnSpc>
                <a:spcPct val="115000"/>
              </a:lnSpc>
              <a:spcBef>
                <a:spcPts val="400"/>
              </a:spcBef>
              <a:spcAft>
                <a:spcPts val="0"/>
              </a:spcAft>
              <a:buNone/>
            </a:pPr>
            <a:r>
              <a:rPr lang="en" dirty="0">
                <a:latin typeface="Montserrat"/>
                <a:ea typeface="Montserrat"/>
                <a:cs typeface="Montserrat"/>
                <a:sym typeface="Montserrat"/>
              </a:rPr>
              <a:t>–Updating the win percent as win percent/100 in order to maintain all in decimals</a:t>
            </a:r>
            <a:endParaRPr dirty="0">
              <a:latin typeface="Montserrat"/>
              <a:ea typeface="Montserrat"/>
              <a:cs typeface="Montserrat"/>
              <a:sym typeface="Montserrat"/>
            </a:endParaRPr>
          </a:p>
          <a:p>
            <a:pPr marL="0" lvl="0" indent="0" algn="l" rtl="0">
              <a:lnSpc>
                <a:spcPct val="115000"/>
              </a:lnSpc>
              <a:spcBef>
                <a:spcPts val="400"/>
              </a:spcBef>
              <a:spcAft>
                <a:spcPts val="0"/>
              </a:spcAft>
              <a:buNone/>
            </a:pPr>
            <a:r>
              <a:rPr lang="en" dirty="0">
                <a:latin typeface="Montserrat"/>
                <a:ea typeface="Montserrat"/>
                <a:cs typeface="Montserrat"/>
                <a:sym typeface="Montserrat"/>
              </a:rPr>
              <a:t>–Create 2 new variables sugarbyprice and winbyprice</a:t>
            </a:r>
            <a:endParaRPr dirty="0">
              <a:latin typeface="Montserrat"/>
              <a:ea typeface="Montserrat"/>
              <a:cs typeface="Montserrat"/>
              <a:sym typeface="Montserrat"/>
            </a:endParaRPr>
          </a:p>
          <a:p>
            <a:pPr marL="0" lvl="0" indent="457200" algn="l" rtl="0">
              <a:lnSpc>
                <a:spcPct val="115000"/>
              </a:lnSpc>
              <a:spcBef>
                <a:spcPts val="400"/>
              </a:spcBef>
              <a:spcAft>
                <a:spcPts val="0"/>
              </a:spcAft>
              <a:buNone/>
            </a:pPr>
            <a:r>
              <a:rPr lang="en" b="1" dirty="0">
                <a:latin typeface="Montserrat"/>
                <a:ea typeface="Montserrat"/>
                <a:cs typeface="Montserrat"/>
                <a:sym typeface="Montserrat"/>
              </a:rPr>
              <a:t>Sugar by price</a:t>
            </a:r>
            <a:r>
              <a:rPr lang="en" dirty="0">
                <a:latin typeface="Montserrat"/>
                <a:ea typeface="Montserrat"/>
                <a:cs typeface="Montserrat"/>
                <a:sym typeface="Montserrat"/>
              </a:rPr>
              <a:t>: higher value means the candy is sweet as well as cheap.</a:t>
            </a:r>
            <a:endParaRPr dirty="0">
              <a:latin typeface="Montserrat"/>
              <a:ea typeface="Montserrat"/>
              <a:cs typeface="Montserrat"/>
              <a:sym typeface="Montserrat"/>
            </a:endParaRPr>
          </a:p>
          <a:p>
            <a:pPr marL="0" lvl="0" indent="457200" algn="l" rtl="0">
              <a:lnSpc>
                <a:spcPct val="115000"/>
              </a:lnSpc>
              <a:spcBef>
                <a:spcPts val="400"/>
              </a:spcBef>
              <a:spcAft>
                <a:spcPts val="0"/>
              </a:spcAft>
              <a:buNone/>
            </a:pPr>
            <a:r>
              <a:rPr lang="en" b="1" dirty="0">
                <a:latin typeface="Montserrat"/>
                <a:ea typeface="Montserrat"/>
                <a:cs typeface="Montserrat"/>
                <a:sym typeface="Montserrat"/>
              </a:rPr>
              <a:t>Win by price:</a:t>
            </a:r>
            <a:r>
              <a:rPr lang="en" dirty="0">
                <a:latin typeface="Montserrat"/>
                <a:ea typeface="Montserrat"/>
                <a:cs typeface="Montserrat"/>
                <a:sym typeface="Montserrat"/>
              </a:rPr>
              <a:t> higher value means the candy is more liked as well as cheap.</a:t>
            </a:r>
            <a:endParaRPr dirty="0">
              <a:latin typeface="Montserrat"/>
              <a:ea typeface="Montserrat"/>
              <a:cs typeface="Montserrat"/>
              <a:sym typeface="Montserrat"/>
            </a:endParaRPr>
          </a:p>
          <a:p>
            <a:pPr marL="0" lvl="0" indent="0" algn="l" rtl="0">
              <a:lnSpc>
                <a:spcPct val="115000"/>
              </a:lnSpc>
              <a:spcBef>
                <a:spcPts val="400"/>
              </a:spcBef>
              <a:spcAft>
                <a:spcPts val="0"/>
              </a:spcAft>
              <a:buNone/>
            </a:pPr>
            <a:endParaRPr b="1" dirty="0">
              <a:latin typeface="Montserrat"/>
              <a:ea typeface="Montserrat"/>
              <a:cs typeface="Montserrat"/>
              <a:sym typeface="Montserrat"/>
            </a:endParaRPr>
          </a:p>
          <a:p>
            <a:pPr marL="0" lvl="0" indent="457200" algn="l" rtl="0">
              <a:lnSpc>
                <a:spcPct val="115000"/>
              </a:lnSpc>
              <a:spcBef>
                <a:spcPts val="400"/>
              </a:spcBef>
              <a:spcAft>
                <a:spcPts val="0"/>
              </a:spcAft>
              <a:buNone/>
            </a:pPr>
            <a:endParaRPr b="1" dirty="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7"/>
          <p:cNvSpPr/>
          <p:nvPr/>
        </p:nvSpPr>
        <p:spPr>
          <a:xfrm>
            <a:off x="152400" y="3600450"/>
            <a:ext cx="4543500" cy="13623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b="1">
                <a:latin typeface="Montserrat"/>
                <a:ea typeface="Montserrat"/>
                <a:cs typeface="Montserrat"/>
                <a:sym typeface="Montserrat"/>
              </a:rPr>
              <a:t>Inference:</a:t>
            </a: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Tootsie Roll Midgies seems to be the popular chocolaty candy which is cheap as well.</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321" name="Google Shape;321;p47"/>
          <p:cNvPicPr preferRelativeResize="0"/>
          <p:nvPr/>
        </p:nvPicPr>
        <p:blipFill>
          <a:blip r:embed="rId3">
            <a:alphaModFix/>
          </a:blip>
          <a:stretch>
            <a:fillRect/>
          </a:stretch>
        </p:blipFill>
        <p:spPr>
          <a:xfrm>
            <a:off x="152400" y="152400"/>
            <a:ext cx="8658225" cy="3295650"/>
          </a:xfrm>
          <a:prstGeom prst="rect">
            <a:avLst/>
          </a:prstGeom>
          <a:noFill/>
          <a:ln>
            <a:noFill/>
          </a:ln>
        </p:spPr>
      </p:pic>
      <p:pic>
        <p:nvPicPr>
          <p:cNvPr id="322" name="Google Shape;322;p47"/>
          <p:cNvPicPr preferRelativeResize="0"/>
          <p:nvPr/>
        </p:nvPicPr>
        <p:blipFill>
          <a:blip r:embed="rId4">
            <a:alphaModFix/>
          </a:blip>
          <a:stretch>
            <a:fillRect/>
          </a:stretch>
        </p:blipFill>
        <p:spPr>
          <a:xfrm>
            <a:off x="5448299" y="3507825"/>
            <a:ext cx="1352549" cy="154755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28" name="Google Shape;328;p48"/>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29" name="Google Shape;329;p48"/>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330" name="Google Shape;330;p48"/>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Composition</a:t>
            </a:r>
            <a:r>
              <a:rPr lang="en" sz="2200" b="1">
                <a:solidFill>
                  <a:srgbClr val="898989"/>
                </a:solidFill>
                <a:latin typeface="Montserrat"/>
                <a:ea typeface="Montserrat"/>
                <a:cs typeface="Montserrat"/>
                <a:sym typeface="Montserrat"/>
              </a:rPr>
              <a:t> of Top 20 </a:t>
            </a:r>
            <a:r>
              <a:rPr lang="en" sz="2200" b="1">
                <a:solidFill>
                  <a:schemeClr val="dk1"/>
                </a:solidFill>
                <a:latin typeface="Montserrat"/>
                <a:ea typeface="Montserrat"/>
                <a:cs typeface="Montserrat"/>
                <a:sym typeface="Montserrat"/>
              </a:rPr>
              <a:t>Cheap</a:t>
            </a:r>
            <a:r>
              <a:rPr lang="en" sz="2200" b="1">
                <a:solidFill>
                  <a:srgbClr val="898989"/>
                </a:solidFill>
                <a:latin typeface="Montserrat"/>
                <a:ea typeface="Montserrat"/>
                <a:cs typeface="Montserrat"/>
                <a:sym typeface="Montserrat"/>
              </a:rPr>
              <a:t> Popular Candies </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9"/>
          <p:cNvSpPr/>
          <p:nvPr/>
        </p:nvSpPr>
        <p:spPr>
          <a:xfrm>
            <a:off x="152400" y="3600450"/>
            <a:ext cx="6896100" cy="13623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b="1">
                <a:latin typeface="Montserrat"/>
                <a:ea typeface="Montserrat"/>
                <a:cs typeface="Montserrat"/>
                <a:sym typeface="Montserrat"/>
              </a:rPr>
              <a:t>Inference:</a:t>
            </a: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The top 20 popular and cheap candies, are mostly of fruity and pluribus type.</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336" name="Google Shape;336;p49"/>
          <p:cNvPicPr preferRelativeResize="0"/>
          <p:nvPr/>
        </p:nvPicPr>
        <p:blipFill>
          <a:blip r:embed="rId3">
            <a:alphaModFix/>
          </a:blip>
          <a:stretch>
            <a:fillRect/>
          </a:stretch>
        </p:blipFill>
        <p:spPr>
          <a:xfrm>
            <a:off x="152400" y="152400"/>
            <a:ext cx="8686800" cy="320302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0"/>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42" name="Google Shape;342;p50"/>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43" name="Google Shape;343;p50"/>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344" name="Google Shape;344;p50"/>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Top 20 </a:t>
            </a:r>
            <a:r>
              <a:rPr lang="en" sz="2200" b="1">
                <a:solidFill>
                  <a:schemeClr val="dk1"/>
                </a:solidFill>
                <a:latin typeface="Montserrat"/>
                <a:ea typeface="Montserrat"/>
                <a:cs typeface="Montserrat"/>
                <a:sym typeface="Montserrat"/>
              </a:rPr>
              <a:t>Cheap</a:t>
            </a:r>
            <a:r>
              <a:rPr lang="en" sz="2200" b="1">
                <a:solidFill>
                  <a:srgbClr val="898989"/>
                </a:solidFill>
                <a:latin typeface="Montserrat"/>
                <a:ea typeface="Montserrat"/>
                <a:cs typeface="Montserrat"/>
                <a:sym typeface="Montserrat"/>
              </a:rPr>
              <a:t> Sugary Candies </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51"/>
          <p:cNvPicPr preferRelativeResize="0"/>
          <p:nvPr/>
        </p:nvPicPr>
        <p:blipFill>
          <a:blip r:embed="rId3">
            <a:alphaModFix/>
          </a:blip>
          <a:stretch>
            <a:fillRect/>
          </a:stretch>
        </p:blipFill>
        <p:spPr>
          <a:xfrm>
            <a:off x="152400" y="152400"/>
            <a:ext cx="8724899" cy="3295650"/>
          </a:xfrm>
          <a:prstGeom prst="rect">
            <a:avLst/>
          </a:prstGeom>
          <a:noFill/>
          <a:ln>
            <a:noFill/>
          </a:ln>
        </p:spPr>
      </p:pic>
      <p:sp>
        <p:nvSpPr>
          <p:cNvPr id="350" name="Google Shape;350;p51"/>
          <p:cNvSpPr/>
          <p:nvPr/>
        </p:nvSpPr>
        <p:spPr>
          <a:xfrm>
            <a:off x="152400" y="3600450"/>
            <a:ext cx="4105200" cy="13623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b="1">
                <a:latin typeface="Montserrat"/>
                <a:ea typeface="Montserrat"/>
                <a:cs typeface="Montserrat"/>
                <a:sym typeface="Montserrat"/>
              </a:rPr>
              <a:t>Inference:</a:t>
            </a: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Dum Dums, Tootsie Roll Midgies, Root Beer Barrels are the top sugary and cheap candies.</a:t>
            </a:r>
            <a:endParaRPr sz="10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351" name="Google Shape;351;p51"/>
          <p:cNvPicPr preferRelativeResize="0"/>
          <p:nvPr/>
        </p:nvPicPr>
        <p:blipFill>
          <a:blip r:embed="rId4">
            <a:alphaModFix/>
          </a:blip>
          <a:stretch>
            <a:fillRect/>
          </a:stretch>
        </p:blipFill>
        <p:spPr>
          <a:xfrm>
            <a:off x="4857277" y="3572262"/>
            <a:ext cx="1029175" cy="1418676"/>
          </a:xfrm>
          <a:prstGeom prst="rect">
            <a:avLst/>
          </a:prstGeom>
          <a:noFill/>
          <a:ln>
            <a:noFill/>
          </a:ln>
        </p:spPr>
      </p:pic>
      <p:pic>
        <p:nvPicPr>
          <p:cNvPr id="352" name="Google Shape;352;p51"/>
          <p:cNvPicPr preferRelativeResize="0"/>
          <p:nvPr/>
        </p:nvPicPr>
        <p:blipFill>
          <a:blip r:embed="rId5">
            <a:alphaModFix/>
          </a:blip>
          <a:stretch>
            <a:fillRect/>
          </a:stretch>
        </p:blipFill>
        <p:spPr>
          <a:xfrm>
            <a:off x="6086475" y="3572250"/>
            <a:ext cx="1239937" cy="1418700"/>
          </a:xfrm>
          <a:prstGeom prst="rect">
            <a:avLst/>
          </a:prstGeom>
          <a:noFill/>
          <a:ln>
            <a:noFill/>
          </a:ln>
        </p:spPr>
      </p:pic>
      <p:pic>
        <p:nvPicPr>
          <p:cNvPr id="353" name="Google Shape;353;p51"/>
          <p:cNvPicPr preferRelativeResize="0"/>
          <p:nvPr/>
        </p:nvPicPr>
        <p:blipFill>
          <a:blip r:embed="rId6">
            <a:alphaModFix/>
          </a:blip>
          <a:stretch>
            <a:fillRect/>
          </a:stretch>
        </p:blipFill>
        <p:spPr>
          <a:xfrm>
            <a:off x="7591425" y="3600438"/>
            <a:ext cx="1419225" cy="1419225"/>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59" name="Google Shape;359;p5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60" name="Google Shape;360;p52"/>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361" name="Google Shape;361;p52"/>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Composition</a:t>
            </a:r>
            <a:r>
              <a:rPr lang="en" sz="2200" b="1">
                <a:solidFill>
                  <a:srgbClr val="898989"/>
                </a:solidFill>
                <a:latin typeface="Montserrat"/>
                <a:ea typeface="Montserrat"/>
                <a:cs typeface="Montserrat"/>
                <a:sym typeface="Montserrat"/>
              </a:rPr>
              <a:t> of Top 20 </a:t>
            </a:r>
            <a:r>
              <a:rPr lang="en" sz="2200" b="1">
                <a:solidFill>
                  <a:schemeClr val="dk1"/>
                </a:solidFill>
                <a:latin typeface="Montserrat"/>
                <a:ea typeface="Montserrat"/>
                <a:cs typeface="Montserrat"/>
                <a:sym typeface="Montserrat"/>
              </a:rPr>
              <a:t>Cheap</a:t>
            </a:r>
            <a:r>
              <a:rPr lang="en" sz="2200" b="1">
                <a:solidFill>
                  <a:srgbClr val="898989"/>
                </a:solidFill>
                <a:latin typeface="Montserrat"/>
                <a:ea typeface="Montserrat"/>
                <a:cs typeface="Montserrat"/>
                <a:sym typeface="Montserrat"/>
              </a:rPr>
              <a:t> Sugary Candies </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3"/>
          <p:cNvSpPr/>
          <p:nvPr/>
        </p:nvSpPr>
        <p:spPr>
          <a:xfrm>
            <a:off x="152400" y="3600450"/>
            <a:ext cx="4105200" cy="13623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b="1">
                <a:latin typeface="Montserrat"/>
                <a:ea typeface="Montserrat"/>
                <a:cs typeface="Montserrat"/>
                <a:sym typeface="Montserrat"/>
              </a:rPr>
              <a:t>Inference:</a:t>
            </a: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The top 20 sugary and cheap candies are mostly fruity and of pluribus type.</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367" name="Google Shape;367;p53"/>
          <p:cNvPicPr preferRelativeResize="0"/>
          <p:nvPr/>
        </p:nvPicPr>
        <p:blipFill>
          <a:blip r:embed="rId3">
            <a:alphaModFix/>
          </a:blip>
          <a:stretch>
            <a:fillRect/>
          </a:stretch>
        </p:blipFill>
        <p:spPr>
          <a:xfrm>
            <a:off x="152400" y="152400"/>
            <a:ext cx="8324849" cy="3267450"/>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0"/>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73" name="Google Shape;273;p40"/>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4" name="Google Shape;274;p40"/>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275" name="Google Shape;275;p40"/>
          <p:cNvSpPr txBox="1"/>
          <p:nvPr/>
        </p:nvSpPr>
        <p:spPr>
          <a:xfrm>
            <a:off x="3916975" y="3952875"/>
            <a:ext cx="5183100" cy="98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Candies Composition &amp; win percent</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42333341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p:nvPr/>
        </p:nvSpPr>
        <p:spPr>
          <a:xfrm>
            <a:off x="971550" y="3790950"/>
            <a:ext cx="7117200" cy="11718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Inference:</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More than 60% of the population likes candies which are chocolaty.</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More than 55% of the population likes candies which has caramel.</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More than 55% of the population likes candies which are not fruity.</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p:txBody>
      </p:sp>
      <p:pic>
        <p:nvPicPr>
          <p:cNvPr id="281" name="Google Shape;281;p41"/>
          <p:cNvPicPr preferRelativeResize="0"/>
          <p:nvPr/>
        </p:nvPicPr>
        <p:blipFill>
          <a:blip r:embed="rId3">
            <a:alphaModFix/>
          </a:blip>
          <a:stretch>
            <a:fillRect/>
          </a:stretch>
        </p:blipFill>
        <p:spPr>
          <a:xfrm>
            <a:off x="421125" y="333375"/>
            <a:ext cx="7667625" cy="3391000"/>
          </a:xfrm>
          <a:prstGeom prst="rect">
            <a:avLst/>
          </a:prstGeom>
          <a:noFill/>
          <a:ln>
            <a:noFill/>
          </a:ln>
        </p:spPr>
      </p:pic>
    </p:spTree>
    <p:extLst>
      <p:ext uri="{BB962C8B-B14F-4D97-AF65-F5344CB8AC3E}">
        <p14:creationId xmlns:p14="http://schemas.microsoft.com/office/powerpoint/2010/main" val="33096390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p:nvPr/>
        </p:nvSpPr>
        <p:spPr>
          <a:xfrm>
            <a:off x="971550" y="3790950"/>
            <a:ext cx="7401000" cy="11718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Inference:</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More than 60% of the population likes candies which have peanuts and almonds.</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More than 60% of the population likes candies which are of nougats.</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More than 60% of the population likes candies which are of crispedricewafer.</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p:txBody>
      </p:sp>
      <p:pic>
        <p:nvPicPr>
          <p:cNvPr id="287" name="Google Shape;287;p42"/>
          <p:cNvPicPr preferRelativeResize="0"/>
          <p:nvPr/>
        </p:nvPicPr>
        <p:blipFill>
          <a:blip r:embed="rId3">
            <a:alphaModFix/>
          </a:blip>
          <a:stretch>
            <a:fillRect/>
          </a:stretch>
        </p:blipFill>
        <p:spPr>
          <a:xfrm>
            <a:off x="152400" y="152400"/>
            <a:ext cx="8010525" cy="3238500"/>
          </a:xfrm>
          <a:prstGeom prst="rect">
            <a:avLst/>
          </a:prstGeom>
          <a:noFill/>
          <a:ln>
            <a:noFill/>
          </a:ln>
        </p:spPr>
      </p:pic>
    </p:spTree>
    <p:extLst>
      <p:ext uri="{BB962C8B-B14F-4D97-AF65-F5344CB8AC3E}">
        <p14:creationId xmlns:p14="http://schemas.microsoft.com/office/powerpoint/2010/main" val="1001122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92" name="Google Shape;92;p16"/>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3" name="Google Shape;93;p16"/>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94" name="Google Shape;94;p16"/>
          <p:cNvSpPr txBox="1"/>
          <p:nvPr/>
        </p:nvSpPr>
        <p:spPr>
          <a:xfrm>
            <a:off x="4067450" y="-134975"/>
            <a:ext cx="4847700" cy="70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chemeClr val="dk1"/>
                </a:solidFill>
                <a:latin typeface="Montserrat"/>
                <a:ea typeface="Montserrat"/>
                <a:cs typeface="Montserrat"/>
                <a:sym typeface="Montserrat"/>
              </a:rPr>
              <a:t>Favourite Candy Data </a:t>
            </a:r>
            <a:endParaRPr sz="2200" b="1">
              <a:solidFill>
                <a:schemeClr val="dk1"/>
              </a:solidFill>
              <a:latin typeface="Montserrat"/>
              <a:ea typeface="Montserrat"/>
              <a:cs typeface="Montserrat"/>
              <a:sym typeface="Montserrat"/>
            </a:endParaRPr>
          </a:p>
          <a:p>
            <a:pPr marL="0" lvl="0" indent="0" algn="ctr" rtl="0">
              <a:lnSpc>
                <a:spcPct val="115000"/>
              </a:lnSpc>
              <a:spcBef>
                <a:spcPts val="500"/>
              </a:spcBef>
              <a:spcAft>
                <a:spcPts val="0"/>
              </a:spcAft>
              <a:buNone/>
            </a:pPr>
            <a:endParaRPr sz="4400">
              <a:solidFill>
                <a:schemeClr val="dk1"/>
              </a:solidFill>
            </a:endParaRPr>
          </a:p>
          <a:p>
            <a:pPr marL="0" lvl="0" indent="0" algn="l" rtl="0">
              <a:spcBef>
                <a:spcPts val="0"/>
              </a:spcBef>
              <a:spcAft>
                <a:spcPts val="0"/>
              </a:spcAft>
              <a:buNone/>
            </a:pPr>
            <a:endParaRPr b="1">
              <a:solidFill>
                <a:schemeClr val="dk1"/>
              </a:solidFill>
              <a:latin typeface="Montserrat"/>
              <a:ea typeface="Montserrat"/>
              <a:cs typeface="Montserrat"/>
              <a:sym typeface="Montserrat"/>
            </a:endParaRPr>
          </a:p>
        </p:txBody>
      </p:sp>
      <p:sp>
        <p:nvSpPr>
          <p:cNvPr id="95" name="Google Shape;95;p16"/>
          <p:cNvSpPr/>
          <p:nvPr/>
        </p:nvSpPr>
        <p:spPr>
          <a:xfrm>
            <a:off x="4067450" y="371125"/>
            <a:ext cx="5003700" cy="4455600"/>
          </a:xfrm>
          <a:prstGeom prst="foldedCorner">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500"/>
              </a:spcBef>
              <a:spcAft>
                <a:spcPts val="0"/>
              </a:spcAft>
              <a:buNone/>
            </a:pPr>
            <a:endParaRPr b="1">
              <a:latin typeface="Montserrat"/>
              <a:ea typeface="Montserrat"/>
              <a:cs typeface="Montserrat"/>
              <a:sym typeface="Montserrat"/>
            </a:endParaRPr>
          </a:p>
          <a:p>
            <a:pPr marL="0" lvl="0" indent="0" algn="l" rtl="0">
              <a:lnSpc>
                <a:spcPct val="115000"/>
              </a:lnSpc>
              <a:spcBef>
                <a:spcPts val="500"/>
              </a:spcBef>
              <a:spcAft>
                <a:spcPts val="0"/>
              </a:spcAft>
              <a:buNone/>
            </a:pPr>
            <a:endParaRPr>
              <a:latin typeface="Montserrat"/>
              <a:ea typeface="Montserrat"/>
              <a:cs typeface="Montserrat"/>
              <a:sym typeface="Montserrat"/>
            </a:endParaRPr>
          </a:p>
          <a:p>
            <a:pPr marL="0" lvl="0" indent="0" algn="l" rtl="0">
              <a:lnSpc>
                <a:spcPct val="115000"/>
              </a:lnSpc>
              <a:spcBef>
                <a:spcPts val="500"/>
              </a:spcBef>
              <a:spcAft>
                <a:spcPts val="0"/>
              </a:spcAft>
              <a:buNone/>
            </a:pPr>
            <a:r>
              <a:rPr lang="en" b="1">
                <a:latin typeface="Montserrat"/>
                <a:ea typeface="Montserrat"/>
                <a:cs typeface="Montserrat"/>
                <a:sym typeface="Montserrat"/>
              </a:rPr>
              <a:t>Data Profiling</a:t>
            </a:r>
            <a:endParaRPr b="1">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–Rows : 85</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–Columns: 15 (Bool:9, Num: 5, Cat: 1)</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–No Missing Values</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–Competitor Name has 85 unique values</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–Chocolate and Fruity are the popular compositions.</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–Pluribus has equal distribution on chocolates existing in a box.</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–sugar percent and price percent has their mean and median almost closer to each other, hence we infer that, they both are normally distributed.</a:t>
            </a:r>
            <a:endParaRPr>
              <a:latin typeface="Montserrat"/>
              <a:ea typeface="Montserrat"/>
              <a:cs typeface="Montserrat"/>
              <a:sym typeface="Montserrat"/>
            </a:endParaRPr>
          </a:p>
          <a:p>
            <a:pPr marL="0" lvl="0" indent="0" algn="l" rtl="0">
              <a:lnSpc>
                <a:spcPct val="115000"/>
              </a:lnSpc>
              <a:spcBef>
                <a:spcPts val="400"/>
              </a:spcBef>
              <a:spcAft>
                <a:spcPts val="0"/>
              </a:spcAft>
              <a:buNone/>
            </a:pPr>
            <a:r>
              <a:rPr lang="en">
                <a:latin typeface="Montserrat"/>
                <a:ea typeface="Montserrat"/>
                <a:cs typeface="Montserrat"/>
                <a:sym typeface="Montserrat"/>
              </a:rPr>
              <a:t>–win percent has median slightly less than the mean, hence we infer that, win percent is right skewed a little.</a:t>
            </a:r>
            <a:endParaRPr>
              <a:latin typeface="Montserrat"/>
              <a:ea typeface="Montserrat"/>
              <a:cs typeface="Montserrat"/>
              <a:sym typeface="Montserrat"/>
            </a:endParaRPr>
          </a:p>
          <a:p>
            <a:pPr marL="0" lvl="0" indent="457200" algn="l" rtl="0">
              <a:lnSpc>
                <a:spcPct val="115000"/>
              </a:lnSpc>
              <a:spcBef>
                <a:spcPts val="400"/>
              </a:spcBef>
              <a:spcAft>
                <a:spcPts val="0"/>
              </a:spcAft>
              <a:buNone/>
            </a:pPr>
            <a:endParaRPr b="1">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p:nvPr/>
        </p:nvSpPr>
        <p:spPr>
          <a:xfrm>
            <a:off x="152400" y="3600450"/>
            <a:ext cx="8839200" cy="13623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b="1">
                <a:latin typeface="Montserrat"/>
                <a:ea typeface="Montserrat"/>
                <a:cs typeface="Montserrat"/>
                <a:sym typeface="Montserrat"/>
              </a:rPr>
              <a:t>Inference:</a:t>
            </a: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a:latin typeface="Montserrat"/>
                <a:ea typeface="Montserrat"/>
                <a:cs typeface="Montserrat"/>
                <a:sym typeface="Montserrat"/>
              </a:rPr>
              <a:t>More than 60% of population likes bar type candies.</a:t>
            </a:r>
            <a:endParaRPr sz="1300">
              <a:latin typeface="Montserrat"/>
              <a:ea typeface="Montserrat"/>
              <a:cs typeface="Montserrat"/>
              <a:sym typeface="Montserrat"/>
            </a:endParaRPr>
          </a:p>
          <a:p>
            <a:pPr marL="0" lvl="0" indent="0" algn="l" rtl="0">
              <a:lnSpc>
                <a:spcPct val="115000"/>
              </a:lnSpc>
              <a:spcBef>
                <a:spcPts val="0"/>
              </a:spcBef>
              <a:spcAft>
                <a:spcPts val="0"/>
              </a:spcAft>
              <a:buNone/>
            </a:pPr>
            <a:r>
              <a:rPr lang="en" sz="1300">
                <a:latin typeface="Montserrat"/>
                <a:ea typeface="Montserrat"/>
                <a:cs typeface="Montserrat"/>
                <a:sym typeface="Montserrat"/>
              </a:rPr>
              <a:t>More than 40% of population likes hard type candies and which are from a box of candies(pluribus)</a:t>
            </a:r>
            <a:endParaRPr sz="1300">
              <a:latin typeface="Montserrat"/>
              <a:ea typeface="Montserrat"/>
              <a:cs typeface="Montserrat"/>
              <a:sym typeface="Montserrat"/>
            </a:endParaRPr>
          </a:p>
          <a:p>
            <a:pPr marL="0" lvl="0" indent="0" algn="l" rtl="0">
              <a:lnSpc>
                <a:spcPct val="115000"/>
              </a:lnSpc>
              <a:spcBef>
                <a:spcPts val="0"/>
              </a:spcBef>
              <a:spcAft>
                <a:spcPts val="0"/>
              </a:spcAft>
              <a:buNone/>
            </a:pPr>
            <a:r>
              <a:rPr lang="en" sz="1300">
                <a:latin typeface="Montserrat"/>
                <a:ea typeface="Montserrat"/>
                <a:cs typeface="Montserrat"/>
                <a:sym typeface="Montserrat"/>
              </a:rPr>
              <a:t>In this question we conclude that, every composition in the candy adds up to the win percentage, hence we shall consider all the compositions for the machine learning algorithm.</a:t>
            </a: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293" name="Google Shape;293;p43"/>
          <p:cNvPicPr preferRelativeResize="0"/>
          <p:nvPr/>
        </p:nvPicPr>
        <p:blipFill>
          <a:blip r:embed="rId3">
            <a:alphaModFix/>
          </a:blip>
          <a:stretch>
            <a:fillRect/>
          </a:stretch>
        </p:blipFill>
        <p:spPr>
          <a:xfrm>
            <a:off x="152400" y="152400"/>
            <a:ext cx="8210550" cy="3324225"/>
          </a:xfrm>
          <a:prstGeom prst="rect">
            <a:avLst/>
          </a:prstGeom>
          <a:noFill/>
          <a:ln>
            <a:noFill/>
          </a:ln>
        </p:spPr>
      </p:pic>
    </p:spTree>
    <p:extLst>
      <p:ext uri="{BB962C8B-B14F-4D97-AF65-F5344CB8AC3E}">
        <p14:creationId xmlns:p14="http://schemas.microsoft.com/office/powerpoint/2010/main" val="27129089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4"/>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299" name="Google Shape;299;p44"/>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00" name="Google Shape;300;p44"/>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301" name="Google Shape;301;p44"/>
          <p:cNvSpPr txBox="1"/>
          <p:nvPr/>
        </p:nvSpPr>
        <p:spPr>
          <a:xfrm>
            <a:off x="3916975" y="3952875"/>
            <a:ext cx="5183100" cy="98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Sugar percent and Price percent varies with win percent</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1746830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p:nvPr/>
        </p:nvSpPr>
        <p:spPr>
          <a:xfrm>
            <a:off x="152400" y="3600450"/>
            <a:ext cx="8839200" cy="13623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b="1">
                <a:latin typeface="Montserrat"/>
                <a:ea typeface="Montserrat"/>
                <a:cs typeface="Montserrat"/>
                <a:sym typeface="Montserrat"/>
              </a:rPr>
              <a:t>Inference:</a:t>
            </a: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a:latin typeface="Montserrat"/>
                <a:ea typeface="Montserrat"/>
                <a:cs typeface="Montserrat"/>
                <a:sym typeface="Montserrat"/>
              </a:rPr>
              <a:t>All the data points are scattered in both the graphs hence:</a:t>
            </a:r>
            <a:endParaRPr sz="1300">
              <a:latin typeface="Montserrat"/>
              <a:ea typeface="Montserrat"/>
              <a:cs typeface="Montserrat"/>
              <a:sym typeface="Montserrat"/>
            </a:endParaRPr>
          </a:p>
          <a:p>
            <a:pPr marL="0" lvl="0" indent="0" algn="l" rtl="0">
              <a:lnSpc>
                <a:spcPct val="115000"/>
              </a:lnSpc>
              <a:spcBef>
                <a:spcPts val="0"/>
              </a:spcBef>
              <a:spcAft>
                <a:spcPts val="0"/>
              </a:spcAft>
              <a:buNone/>
            </a:pPr>
            <a:r>
              <a:rPr lang="en" sz="1300">
                <a:latin typeface="Montserrat"/>
                <a:ea typeface="Montserrat"/>
                <a:cs typeface="Montserrat"/>
                <a:sym typeface="Montserrat"/>
              </a:rPr>
              <a:t>Sugar percent is very weakly correlated to win percent which means that the sugar content of candy doesn't contribute to the popularity of the candy.</a:t>
            </a:r>
            <a:endParaRPr sz="1300">
              <a:latin typeface="Montserrat"/>
              <a:ea typeface="Montserrat"/>
              <a:cs typeface="Montserrat"/>
              <a:sym typeface="Montserrat"/>
            </a:endParaRPr>
          </a:p>
          <a:p>
            <a:pPr marL="0" lvl="0" indent="0" algn="l" rtl="0">
              <a:lnSpc>
                <a:spcPct val="115000"/>
              </a:lnSpc>
              <a:spcBef>
                <a:spcPts val="0"/>
              </a:spcBef>
              <a:spcAft>
                <a:spcPts val="0"/>
              </a:spcAft>
              <a:buNone/>
            </a:pPr>
            <a:r>
              <a:rPr lang="en" sz="1300">
                <a:latin typeface="Montserrat"/>
                <a:ea typeface="Montserrat"/>
                <a:cs typeface="Montserrat"/>
                <a:sym typeface="Montserrat"/>
              </a:rPr>
              <a:t>Price percent is very weakly correlated to win percent which means that the cost of</a:t>
            </a:r>
            <a:endParaRPr sz="1300">
              <a:latin typeface="Montserrat"/>
              <a:ea typeface="Montserrat"/>
              <a:cs typeface="Montserrat"/>
              <a:sym typeface="Montserrat"/>
            </a:endParaRPr>
          </a:p>
          <a:p>
            <a:pPr marL="0" lvl="0" indent="0" algn="l" rtl="0">
              <a:lnSpc>
                <a:spcPct val="115000"/>
              </a:lnSpc>
              <a:spcBef>
                <a:spcPts val="0"/>
              </a:spcBef>
              <a:spcAft>
                <a:spcPts val="0"/>
              </a:spcAft>
              <a:buNone/>
            </a:pPr>
            <a:r>
              <a:rPr lang="en" sz="1300">
                <a:latin typeface="Montserrat"/>
                <a:ea typeface="Montserrat"/>
                <a:cs typeface="Montserrat"/>
                <a:sym typeface="Montserrat"/>
              </a:rPr>
              <a:t>candy doesn't contribute to the popularity of the candy.</a:t>
            </a: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307" name="Google Shape;307;p45"/>
          <p:cNvPicPr preferRelativeResize="0"/>
          <p:nvPr/>
        </p:nvPicPr>
        <p:blipFill>
          <a:blip r:embed="rId3">
            <a:alphaModFix/>
          </a:blip>
          <a:stretch>
            <a:fillRect/>
          </a:stretch>
        </p:blipFill>
        <p:spPr>
          <a:xfrm>
            <a:off x="152400" y="152400"/>
            <a:ext cx="8620125" cy="3295650"/>
          </a:xfrm>
          <a:prstGeom prst="rect">
            <a:avLst/>
          </a:prstGeom>
          <a:noFill/>
          <a:ln>
            <a:noFill/>
          </a:ln>
        </p:spPr>
      </p:pic>
    </p:spTree>
    <p:extLst>
      <p:ext uri="{BB962C8B-B14F-4D97-AF65-F5344CB8AC3E}">
        <p14:creationId xmlns:p14="http://schemas.microsoft.com/office/powerpoint/2010/main" val="38959732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4"/>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73" name="Google Shape;373;p54"/>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74" name="Google Shape;374;p54"/>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375" name="Google Shape;375;p54"/>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Most Frequently used Composition </a:t>
            </a: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p:cNvSpPr/>
          <p:nvPr/>
        </p:nvSpPr>
        <p:spPr>
          <a:xfrm>
            <a:off x="152400" y="3600450"/>
            <a:ext cx="7734300" cy="13623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b="1">
                <a:latin typeface="Montserrat"/>
                <a:ea typeface="Montserrat"/>
                <a:cs typeface="Montserrat"/>
                <a:sym typeface="Montserrat"/>
              </a:rPr>
              <a:t>I</a:t>
            </a:r>
            <a:r>
              <a:rPr lang="en" b="1">
                <a:latin typeface="Montserrat"/>
                <a:ea typeface="Montserrat"/>
                <a:cs typeface="Montserrat"/>
                <a:sym typeface="Montserrat"/>
              </a:rPr>
              <a:t>nference:</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Most frequently used combination of compositions in the 85 different candies are:</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Fruity and Pluribus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Fruity, Hard and Pluribus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Chocolate and bar</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381" name="Google Shape;381;p55"/>
          <p:cNvPicPr preferRelativeResize="0"/>
          <p:nvPr/>
        </p:nvPicPr>
        <p:blipFill>
          <a:blip r:embed="rId3">
            <a:alphaModFix/>
          </a:blip>
          <a:stretch>
            <a:fillRect/>
          </a:stretch>
        </p:blipFill>
        <p:spPr>
          <a:xfrm>
            <a:off x="152400" y="152400"/>
            <a:ext cx="8734424" cy="3228975"/>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6"/>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87" name="Google Shape;387;p56"/>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88" name="Google Shape;388;p56"/>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389" name="Google Shape;389;p56"/>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Candies Correlation of Compositions</a:t>
            </a: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57"/>
          <p:cNvPicPr preferRelativeResize="0"/>
          <p:nvPr/>
        </p:nvPicPr>
        <p:blipFill>
          <a:blip r:embed="rId3">
            <a:alphaModFix/>
          </a:blip>
          <a:stretch>
            <a:fillRect/>
          </a:stretch>
        </p:blipFill>
        <p:spPr>
          <a:xfrm>
            <a:off x="152400" y="152400"/>
            <a:ext cx="8639174" cy="4838700"/>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8"/>
          <p:cNvSpPr/>
          <p:nvPr/>
        </p:nvSpPr>
        <p:spPr>
          <a:xfrm>
            <a:off x="152400" y="152400"/>
            <a:ext cx="8743800" cy="48105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I</a:t>
            </a:r>
            <a:r>
              <a:rPr lang="en" sz="1500" b="1">
                <a:latin typeface="Montserrat"/>
                <a:ea typeface="Montserrat"/>
                <a:cs typeface="Montserrat"/>
                <a:sym typeface="Montserrat"/>
              </a:rPr>
              <a:t>nference:</a:t>
            </a:r>
            <a:endParaRPr sz="1500" b="1">
              <a:latin typeface="Montserrat"/>
              <a:ea typeface="Montserrat"/>
              <a:cs typeface="Montserrat"/>
              <a:sym typeface="Montserrat"/>
            </a:endParaRPr>
          </a:p>
          <a:p>
            <a:pPr marL="457200" lvl="0" indent="-323850" algn="l" rtl="0">
              <a:lnSpc>
                <a:spcPct val="115000"/>
              </a:lnSpc>
              <a:spcBef>
                <a:spcPts val="0"/>
              </a:spcBef>
              <a:spcAft>
                <a:spcPts val="0"/>
              </a:spcAft>
              <a:buSzPts val="1500"/>
              <a:buFont typeface="Montserrat"/>
              <a:buChar char="-"/>
            </a:pPr>
            <a:r>
              <a:rPr lang="en" sz="1500">
                <a:latin typeface="Montserrat"/>
                <a:ea typeface="Montserrat"/>
                <a:cs typeface="Montserrat"/>
                <a:sym typeface="Montserrat"/>
              </a:rPr>
              <a:t>Sugarbyprice and winbyprice are highly co-related (0.68). The more the candy is sweeter and cheaper, the more it is likely to be popular.</a:t>
            </a:r>
            <a:endParaRPr sz="1500">
              <a:latin typeface="Montserrat"/>
              <a:ea typeface="Montserrat"/>
              <a:cs typeface="Montserrat"/>
              <a:sym typeface="Montserrat"/>
            </a:endParaRPr>
          </a:p>
          <a:p>
            <a:pPr marL="457200" lvl="0" indent="-323850" algn="l" rtl="0">
              <a:lnSpc>
                <a:spcPct val="115000"/>
              </a:lnSpc>
              <a:spcBef>
                <a:spcPts val="0"/>
              </a:spcBef>
              <a:spcAft>
                <a:spcPts val="0"/>
              </a:spcAft>
              <a:buSzPts val="1500"/>
              <a:buFont typeface="Montserrat"/>
              <a:buChar char="-"/>
            </a:pPr>
            <a:r>
              <a:rPr lang="en" sz="1500">
                <a:latin typeface="Montserrat"/>
                <a:ea typeface="Montserrat"/>
                <a:cs typeface="Montserrat"/>
                <a:sym typeface="Montserrat"/>
              </a:rPr>
              <a:t>Chocolate and winpercent are highly cor-related (0.64). The more the candy is chocolatey, the more it is likely to be popular.</a:t>
            </a:r>
            <a:endParaRPr sz="1500">
              <a:latin typeface="Montserrat"/>
              <a:ea typeface="Montserrat"/>
              <a:cs typeface="Montserrat"/>
              <a:sym typeface="Montserrat"/>
            </a:endParaRPr>
          </a:p>
          <a:p>
            <a:pPr marL="457200" lvl="0" indent="-323850" algn="l" rtl="0">
              <a:lnSpc>
                <a:spcPct val="115000"/>
              </a:lnSpc>
              <a:spcBef>
                <a:spcPts val="0"/>
              </a:spcBef>
              <a:spcAft>
                <a:spcPts val="0"/>
              </a:spcAft>
              <a:buSzPts val="1500"/>
              <a:buFont typeface="Montserrat"/>
              <a:buChar char="-"/>
            </a:pPr>
            <a:r>
              <a:rPr lang="en" sz="1500">
                <a:latin typeface="Montserrat"/>
                <a:ea typeface="Montserrat"/>
                <a:cs typeface="Montserrat"/>
                <a:sym typeface="Montserrat"/>
              </a:rPr>
              <a:t>Chocolate and bar are highly correlated (0.6). Mostly the candies which are chocolatey are of bar type.</a:t>
            </a:r>
            <a:endParaRPr sz="1500">
              <a:latin typeface="Montserrat"/>
              <a:ea typeface="Montserrat"/>
              <a:cs typeface="Montserrat"/>
              <a:sym typeface="Montserrat"/>
            </a:endParaRPr>
          </a:p>
          <a:p>
            <a:pPr marL="457200" lvl="0" indent="-323850" algn="l" rtl="0">
              <a:lnSpc>
                <a:spcPct val="115000"/>
              </a:lnSpc>
              <a:spcBef>
                <a:spcPts val="0"/>
              </a:spcBef>
              <a:spcAft>
                <a:spcPts val="0"/>
              </a:spcAft>
              <a:buSzPts val="1500"/>
              <a:buFont typeface="Montserrat"/>
              <a:buChar char="-"/>
            </a:pPr>
            <a:r>
              <a:rPr lang="en" sz="1500">
                <a:latin typeface="Montserrat"/>
                <a:ea typeface="Montserrat"/>
                <a:cs typeface="Montserrat"/>
                <a:sym typeface="Montserrat"/>
              </a:rPr>
              <a:t>Pricepercent and bar are medium correlated (0.52). Mostly the bar type candies are costlier than the other candies.</a:t>
            </a:r>
            <a:endParaRPr sz="1500">
              <a:latin typeface="Montserrat"/>
              <a:ea typeface="Montserrat"/>
              <a:cs typeface="Montserrat"/>
              <a:sym typeface="Montserrat"/>
            </a:endParaRPr>
          </a:p>
          <a:p>
            <a:pPr marL="457200" lvl="0" indent="-323850" algn="l" rtl="0">
              <a:lnSpc>
                <a:spcPct val="115000"/>
              </a:lnSpc>
              <a:spcBef>
                <a:spcPts val="0"/>
              </a:spcBef>
              <a:spcAft>
                <a:spcPts val="0"/>
              </a:spcAft>
              <a:buSzPts val="1500"/>
              <a:buFont typeface="Montserrat"/>
              <a:buChar char="-"/>
            </a:pPr>
            <a:r>
              <a:rPr lang="en" sz="1500">
                <a:latin typeface="Montserrat"/>
                <a:ea typeface="Montserrat"/>
                <a:cs typeface="Montserrat"/>
                <a:sym typeface="Montserrat"/>
              </a:rPr>
              <a:t>Chocolatey and Fruity are negatively correlated (-0.74). Mostly Chocolatey candies does not have fruity composition.</a:t>
            </a:r>
            <a:endParaRPr sz="1500">
              <a:latin typeface="Montserrat"/>
              <a:ea typeface="Montserrat"/>
              <a:cs typeface="Montserrat"/>
              <a:sym typeface="Montserrat"/>
            </a:endParaRPr>
          </a:p>
          <a:p>
            <a:pPr marL="457200" lvl="0" indent="-323850" algn="l" rtl="0">
              <a:lnSpc>
                <a:spcPct val="115000"/>
              </a:lnSpc>
              <a:spcBef>
                <a:spcPts val="0"/>
              </a:spcBef>
              <a:spcAft>
                <a:spcPts val="0"/>
              </a:spcAft>
              <a:buSzPts val="1500"/>
              <a:buFont typeface="Montserrat"/>
              <a:buChar char="-"/>
            </a:pPr>
            <a:r>
              <a:rPr lang="en" sz="1500">
                <a:latin typeface="Montserrat"/>
                <a:ea typeface="Montserrat"/>
                <a:cs typeface="Montserrat"/>
                <a:sym typeface="Montserrat"/>
              </a:rPr>
              <a:t>Bar and pluribus are negatively cor-related (-0.52). Mostly bar types candies are not of pluribus type(they are not from a box of candies)</a:t>
            </a:r>
            <a:endParaRPr sz="1500">
              <a:latin typeface="Montserrat"/>
              <a:ea typeface="Montserrat"/>
              <a:cs typeface="Montserrat"/>
              <a:sym typeface="Montserrat"/>
            </a:endParaRPr>
          </a:p>
          <a:p>
            <a:pPr marL="457200" lvl="0" indent="-323850" algn="l" rtl="0">
              <a:lnSpc>
                <a:spcPct val="115000"/>
              </a:lnSpc>
              <a:spcBef>
                <a:spcPts val="0"/>
              </a:spcBef>
              <a:spcAft>
                <a:spcPts val="0"/>
              </a:spcAft>
              <a:buSzPts val="1500"/>
              <a:buFont typeface="Montserrat"/>
              <a:buChar char="-"/>
            </a:pPr>
            <a:r>
              <a:rPr lang="en" sz="1500">
                <a:latin typeface="Montserrat"/>
                <a:ea typeface="Montserrat"/>
                <a:cs typeface="Montserrat"/>
                <a:sym typeface="Montserrat"/>
              </a:rPr>
              <a:t>Bar and fruity are negatively cor-related (-0.52). Mostly bar types candies are not of fruity.</a:t>
            </a:r>
            <a:endParaRPr sz="1500">
              <a:latin typeface="Montserrat"/>
              <a:ea typeface="Montserrat"/>
              <a:cs typeface="Montserrat"/>
              <a:sym typeface="Montserrat"/>
            </a:endParaRPr>
          </a:p>
          <a:p>
            <a:pPr marL="0" lvl="0" indent="0" algn="l" rtl="0">
              <a:lnSpc>
                <a:spcPct val="115000"/>
              </a:lnSpc>
              <a:spcBef>
                <a:spcPts val="0"/>
              </a:spcBef>
              <a:spcAft>
                <a:spcPts val="0"/>
              </a:spcAft>
              <a:buNone/>
            </a:pPr>
            <a:endParaRPr sz="1500">
              <a:latin typeface="Montserrat"/>
              <a:ea typeface="Montserrat"/>
              <a:cs typeface="Montserrat"/>
              <a:sym typeface="Montserrat"/>
            </a:endParaRPr>
          </a:p>
          <a:p>
            <a:pPr marL="0" lvl="0" indent="0" algn="l" rtl="0">
              <a:lnSpc>
                <a:spcPct val="115000"/>
              </a:lnSpc>
              <a:spcBef>
                <a:spcPts val="0"/>
              </a:spcBef>
              <a:spcAft>
                <a:spcPts val="0"/>
              </a:spcAft>
              <a:buNone/>
            </a:pPr>
            <a:endParaRPr sz="1500">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59"/>
          <p:cNvPicPr preferRelativeResize="0"/>
          <p:nvPr/>
        </p:nvPicPr>
        <p:blipFill rotWithShape="1">
          <a:blip r:embed="rId3">
            <a:alphaModFix/>
          </a:blip>
          <a:srcRect t="7813" b="7813"/>
          <a:stretch/>
        </p:blipFill>
        <p:spPr>
          <a:xfrm>
            <a:off x="0" y="0"/>
            <a:ext cx="4572006" cy="5143498"/>
          </a:xfrm>
          <a:prstGeom prst="rect">
            <a:avLst/>
          </a:prstGeom>
          <a:noFill/>
          <a:ln w="9525" cap="flat" cmpd="sng">
            <a:solidFill>
              <a:schemeClr val="dk2"/>
            </a:solidFill>
            <a:prstDash val="solid"/>
            <a:round/>
            <a:headEnd type="none" w="sm" len="sm"/>
            <a:tailEnd type="none" w="sm" len="sm"/>
          </a:ln>
        </p:spPr>
      </p:pic>
      <p:sp>
        <p:nvSpPr>
          <p:cNvPr id="405" name="Google Shape;405;p59"/>
          <p:cNvSpPr txBox="1"/>
          <p:nvPr/>
        </p:nvSpPr>
        <p:spPr>
          <a:xfrm>
            <a:off x="4641850" y="66675"/>
            <a:ext cx="4429200" cy="52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Conclusions from EDA </a:t>
            </a:r>
            <a:endParaRPr sz="2200" b="1">
              <a:latin typeface="Montserrat"/>
              <a:ea typeface="Montserrat"/>
              <a:cs typeface="Montserrat"/>
              <a:sym typeface="Montserrat"/>
            </a:endParaRPr>
          </a:p>
        </p:txBody>
      </p:sp>
      <p:sp>
        <p:nvSpPr>
          <p:cNvPr id="406" name="Google Shape;406;p59"/>
          <p:cNvSpPr txBox="1"/>
          <p:nvPr/>
        </p:nvSpPr>
        <p:spPr>
          <a:xfrm>
            <a:off x="4676775" y="542925"/>
            <a:ext cx="4429200" cy="44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Montserrat"/>
                <a:ea typeface="Montserrat"/>
                <a:cs typeface="Montserrat"/>
                <a:sym typeface="Montserrat"/>
              </a:rPr>
              <a:t>In the given 85 varieties of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43.53% of them are chocolaty</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44.71% of them are fruity</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51.76% of them are pluribus(from a box of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82.35% of them are soft candies</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the top 20 popular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Reese's Peanut Butter cup, Miniatures and Twix are the most popular candies. </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Most of the candies are chocolaty, bar type and soft in texture.</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the top 20 non chocolaty popular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Starburst, Skittles original and Sour Patch kids candies tops the winning list which are not chocolaty.</a:t>
            </a:r>
            <a:endParaRPr>
              <a:latin typeface="Montserrat"/>
              <a:ea typeface="Montserrat"/>
              <a:cs typeface="Montserrat"/>
              <a:sym typeface="Montserrat"/>
            </a:endParaRPr>
          </a:p>
          <a:p>
            <a:pPr marL="457200" lvl="0" indent="0" algn="l" rtl="0">
              <a:lnSpc>
                <a:spcPct val="115000"/>
              </a:lnSpc>
              <a:spcBef>
                <a:spcPts val="0"/>
              </a:spcBef>
              <a:spcAft>
                <a:spcPts val="0"/>
              </a:spcAft>
              <a:buNone/>
            </a:pPr>
            <a:r>
              <a:rPr lang="en">
                <a:latin typeface="Montserrat"/>
                <a:ea typeface="Montserrat"/>
                <a:cs typeface="Montserrat"/>
                <a:sym typeface="Montserrat"/>
              </a:rPr>
              <a:t>Most of the candies are fruity and are of pluribus type.</a:t>
            </a:r>
            <a:endParaRPr>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60"/>
          <p:cNvPicPr preferRelativeResize="0"/>
          <p:nvPr/>
        </p:nvPicPr>
        <p:blipFill rotWithShape="1">
          <a:blip r:embed="rId3">
            <a:alphaModFix/>
          </a:blip>
          <a:srcRect t="7813" b="7813"/>
          <a:stretch/>
        </p:blipFill>
        <p:spPr>
          <a:xfrm>
            <a:off x="0" y="0"/>
            <a:ext cx="4572006" cy="5143498"/>
          </a:xfrm>
          <a:prstGeom prst="rect">
            <a:avLst/>
          </a:prstGeom>
          <a:noFill/>
          <a:ln w="9525" cap="flat" cmpd="sng">
            <a:solidFill>
              <a:schemeClr val="dk2"/>
            </a:solidFill>
            <a:prstDash val="solid"/>
            <a:round/>
            <a:headEnd type="none" w="sm" len="sm"/>
            <a:tailEnd type="none" w="sm" len="sm"/>
          </a:ln>
        </p:spPr>
      </p:pic>
      <p:sp>
        <p:nvSpPr>
          <p:cNvPr id="412" name="Google Shape;412;p60"/>
          <p:cNvSpPr txBox="1"/>
          <p:nvPr/>
        </p:nvSpPr>
        <p:spPr>
          <a:xfrm>
            <a:off x="4641850" y="66675"/>
            <a:ext cx="4429200" cy="52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Conclusions from EDA </a:t>
            </a:r>
            <a:endParaRPr sz="2200" b="1">
              <a:latin typeface="Montserrat"/>
              <a:ea typeface="Montserrat"/>
              <a:cs typeface="Montserrat"/>
              <a:sym typeface="Montserrat"/>
            </a:endParaRPr>
          </a:p>
        </p:txBody>
      </p:sp>
      <p:sp>
        <p:nvSpPr>
          <p:cNvPr id="413" name="Google Shape;413;p60"/>
          <p:cNvSpPr txBox="1"/>
          <p:nvPr/>
        </p:nvSpPr>
        <p:spPr>
          <a:xfrm>
            <a:off x="4676775" y="542925"/>
            <a:ext cx="4429200" cy="44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Montserrat"/>
                <a:ea typeface="Montserrat"/>
                <a:cs typeface="Montserrat"/>
                <a:sym typeface="Montserrat"/>
              </a:rPr>
              <a:t>In the top 20 costly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Nestle Smarties, Nik L Nip , Ring pop are the most costliest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Most of the candies are chocolaty and are of bar type.</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the top 20 non chocolaty costly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Most of the candies are fruity and are of pluribus type.</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the top 20 sugary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Reese's stuffed with pieces, Sugar Babies , Milky Way Simply Caramel are the top sugary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Most of the candies are either chocolaty or fruity and are of pluribus type.</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45720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01" name="Google Shape;101;p17"/>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02" name="Google Shape;102;p17"/>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103" name="Google Shape;103;p17"/>
          <p:cNvSpPr txBox="1"/>
          <p:nvPr/>
        </p:nvSpPr>
        <p:spPr>
          <a:xfrm>
            <a:off x="4109075" y="1843625"/>
            <a:ext cx="4847700" cy="118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3000" b="1">
                <a:solidFill>
                  <a:schemeClr val="dk1"/>
                </a:solidFill>
                <a:latin typeface="Montserrat"/>
                <a:ea typeface="Montserrat"/>
                <a:cs typeface="Montserrat"/>
                <a:sym typeface="Montserrat"/>
              </a:rPr>
              <a:t>EDA on Candy Data Set</a:t>
            </a: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p61"/>
          <p:cNvPicPr preferRelativeResize="0"/>
          <p:nvPr/>
        </p:nvPicPr>
        <p:blipFill rotWithShape="1">
          <a:blip r:embed="rId3">
            <a:alphaModFix/>
          </a:blip>
          <a:srcRect t="7813" b="7813"/>
          <a:stretch/>
        </p:blipFill>
        <p:spPr>
          <a:xfrm>
            <a:off x="0" y="0"/>
            <a:ext cx="4572006" cy="5143498"/>
          </a:xfrm>
          <a:prstGeom prst="rect">
            <a:avLst/>
          </a:prstGeom>
          <a:noFill/>
          <a:ln w="9525" cap="flat" cmpd="sng">
            <a:solidFill>
              <a:schemeClr val="dk2"/>
            </a:solidFill>
            <a:prstDash val="solid"/>
            <a:round/>
            <a:headEnd type="none" w="sm" len="sm"/>
            <a:tailEnd type="none" w="sm" len="sm"/>
          </a:ln>
        </p:spPr>
      </p:pic>
      <p:sp>
        <p:nvSpPr>
          <p:cNvPr id="419" name="Google Shape;419;p61"/>
          <p:cNvSpPr txBox="1"/>
          <p:nvPr/>
        </p:nvSpPr>
        <p:spPr>
          <a:xfrm>
            <a:off x="4641850" y="66675"/>
            <a:ext cx="4429200" cy="52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Conclusions from EDA </a:t>
            </a:r>
            <a:endParaRPr sz="2200" b="1">
              <a:latin typeface="Montserrat"/>
              <a:ea typeface="Montserrat"/>
              <a:cs typeface="Montserrat"/>
              <a:sym typeface="Montserrat"/>
            </a:endParaRPr>
          </a:p>
        </p:txBody>
      </p:sp>
      <p:sp>
        <p:nvSpPr>
          <p:cNvPr id="420" name="Google Shape;420;p61"/>
          <p:cNvSpPr txBox="1"/>
          <p:nvPr/>
        </p:nvSpPr>
        <p:spPr>
          <a:xfrm>
            <a:off x="4676775" y="542925"/>
            <a:ext cx="4429200" cy="44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Montserrat"/>
                <a:ea typeface="Montserrat"/>
                <a:cs typeface="Montserrat"/>
                <a:sym typeface="Montserrat"/>
              </a:rPr>
              <a:t>In the top 20 candies which are popular and cheap:</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Tootsie Roll Midgies seems to be the popular chocolaty candy which is cheap as well.</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Most of the candies are fruity and are of pluribus type.</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the top 20 candies which are sugary and cheap:</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Dum Dums, Tootsie Roll Midgies, Root Beer Barrels are the top sugary and cheap candies.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Mostly the candies are fruity and of pluribus type.</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45720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62"/>
          <p:cNvPicPr preferRelativeResize="0"/>
          <p:nvPr/>
        </p:nvPicPr>
        <p:blipFill rotWithShape="1">
          <a:blip r:embed="rId3">
            <a:alphaModFix/>
          </a:blip>
          <a:srcRect t="7813" b="7813"/>
          <a:stretch/>
        </p:blipFill>
        <p:spPr>
          <a:xfrm>
            <a:off x="0" y="0"/>
            <a:ext cx="4572006" cy="5143498"/>
          </a:xfrm>
          <a:prstGeom prst="rect">
            <a:avLst/>
          </a:prstGeom>
          <a:noFill/>
          <a:ln w="9525" cap="flat" cmpd="sng">
            <a:solidFill>
              <a:schemeClr val="dk2"/>
            </a:solidFill>
            <a:prstDash val="solid"/>
            <a:round/>
            <a:headEnd type="none" w="sm" len="sm"/>
            <a:tailEnd type="none" w="sm" len="sm"/>
          </a:ln>
        </p:spPr>
      </p:pic>
      <p:sp>
        <p:nvSpPr>
          <p:cNvPr id="426" name="Google Shape;426;p62"/>
          <p:cNvSpPr txBox="1"/>
          <p:nvPr/>
        </p:nvSpPr>
        <p:spPr>
          <a:xfrm>
            <a:off x="4641850" y="66675"/>
            <a:ext cx="4429200" cy="52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Conclusions from EDA </a:t>
            </a:r>
            <a:endParaRPr sz="2200" b="1">
              <a:latin typeface="Montserrat"/>
              <a:ea typeface="Montserrat"/>
              <a:cs typeface="Montserrat"/>
              <a:sym typeface="Montserrat"/>
            </a:endParaRPr>
          </a:p>
        </p:txBody>
      </p:sp>
      <p:sp>
        <p:nvSpPr>
          <p:cNvPr id="427" name="Google Shape;427;p62"/>
          <p:cNvSpPr txBox="1"/>
          <p:nvPr/>
        </p:nvSpPr>
        <p:spPr>
          <a:xfrm>
            <a:off x="4676775" y="542925"/>
            <a:ext cx="4429200" cy="44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Montserrat"/>
                <a:ea typeface="Montserrat"/>
                <a:cs typeface="Montserrat"/>
                <a:sym typeface="Montserrat"/>
              </a:rPr>
              <a:t>Sugar and Price percent relation with Winperecnt:</a:t>
            </a:r>
            <a:endParaRPr>
              <a:latin typeface="Montserrat"/>
              <a:ea typeface="Montserrat"/>
              <a:cs typeface="Montserrat"/>
              <a:sym typeface="Montserrat"/>
            </a:endParaRPr>
          </a:p>
          <a:p>
            <a:pPr marL="457200" lvl="0" indent="-292100" algn="l" rtl="0">
              <a:lnSpc>
                <a:spcPct val="115000"/>
              </a:lnSpc>
              <a:spcBef>
                <a:spcPts val="0"/>
              </a:spcBef>
              <a:spcAft>
                <a:spcPts val="0"/>
              </a:spcAft>
              <a:buSzPts val="1000"/>
              <a:buFont typeface="Montserrat"/>
              <a:buChar char="-"/>
            </a:pPr>
            <a:r>
              <a:rPr lang="en">
                <a:latin typeface="Montserrat"/>
                <a:ea typeface="Montserrat"/>
                <a:cs typeface="Montserrat"/>
                <a:sym typeface="Montserrat"/>
              </a:rPr>
              <a:t>Sugar percent is not linear to win percent which means that the sugar content of candy doesn't contribute to the popularity of the candy.</a:t>
            </a:r>
            <a:endParaRPr>
              <a:latin typeface="Montserrat"/>
              <a:ea typeface="Montserrat"/>
              <a:cs typeface="Montserrat"/>
              <a:sym typeface="Montserrat"/>
            </a:endParaRPr>
          </a:p>
          <a:p>
            <a:pPr marL="457200" lvl="0" indent="-292100" algn="l" rtl="0">
              <a:lnSpc>
                <a:spcPct val="115000"/>
              </a:lnSpc>
              <a:spcBef>
                <a:spcPts val="0"/>
              </a:spcBef>
              <a:spcAft>
                <a:spcPts val="0"/>
              </a:spcAft>
              <a:buSzPts val="1000"/>
              <a:buFont typeface="Montserrat"/>
              <a:buChar char="-"/>
            </a:pPr>
            <a:r>
              <a:rPr lang="en">
                <a:latin typeface="Montserrat"/>
                <a:ea typeface="Montserrat"/>
                <a:cs typeface="Montserrat"/>
                <a:sym typeface="Montserrat"/>
              </a:rPr>
              <a:t>Price percent is not linear to win percent which means that the cost of</a:t>
            </a:r>
            <a:endParaRPr>
              <a:latin typeface="Montserrat"/>
              <a:ea typeface="Montserrat"/>
              <a:cs typeface="Montserrat"/>
              <a:sym typeface="Montserrat"/>
            </a:endParaRPr>
          </a:p>
          <a:p>
            <a:pPr marL="457200" lvl="0" indent="-292100" algn="l" rtl="0">
              <a:lnSpc>
                <a:spcPct val="115000"/>
              </a:lnSpc>
              <a:spcBef>
                <a:spcPts val="0"/>
              </a:spcBef>
              <a:spcAft>
                <a:spcPts val="0"/>
              </a:spcAft>
              <a:buSzPts val="1000"/>
              <a:buFont typeface="Montserrat"/>
              <a:buChar char="-"/>
            </a:pPr>
            <a:r>
              <a:rPr lang="en">
                <a:latin typeface="Montserrat"/>
                <a:ea typeface="Montserrat"/>
                <a:cs typeface="Montserrat"/>
                <a:sym typeface="Montserrat"/>
              </a:rPr>
              <a:t>candy doesn't contribute to the popularity of the candy.</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Most frequently used combination of compositions in the 85 different candies are:</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Fruity and Pluribus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Fruity, Hard and Pluribus</a:t>
            </a:r>
            <a:endParaRPr>
              <a:latin typeface="Montserrat"/>
              <a:ea typeface="Montserrat"/>
              <a:cs typeface="Montserrat"/>
              <a:sym typeface="Montserrat"/>
            </a:endParaRPr>
          </a:p>
          <a:p>
            <a:pPr marL="457200" lvl="0" indent="-317500" algn="l" rtl="0">
              <a:lnSpc>
                <a:spcPct val="115000"/>
              </a:lnSpc>
              <a:spcBef>
                <a:spcPts val="0"/>
              </a:spcBef>
              <a:spcAft>
                <a:spcPts val="0"/>
              </a:spcAft>
              <a:buSzPts val="1400"/>
              <a:buFont typeface="Montserrat"/>
              <a:buChar char="-"/>
            </a:pPr>
            <a:r>
              <a:rPr lang="en">
                <a:latin typeface="Montserrat"/>
                <a:ea typeface="Montserrat"/>
                <a:cs typeface="Montserrat"/>
                <a:sym typeface="Montserrat"/>
              </a:rPr>
              <a:t>Chocolate and bar</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45720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45720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63"/>
          <p:cNvPicPr preferRelativeResize="0"/>
          <p:nvPr/>
        </p:nvPicPr>
        <p:blipFill rotWithShape="1">
          <a:blip r:embed="rId3">
            <a:alphaModFix/>
          </a:blip>
          <a:srcRect t="7813" b="7813"/>
          <a:stretch/>
        </p:blipFill>
        <p:spPr>
          <a:xfrm>
            <a:off x="0" y="0"/>
            <a:ext cx="4572006" cy="5143498"/>
          </a:xfrm>
          <a:prstGeom prst="rect">
            <a:avLst/>
          </a:prstGeom>
          <a:noFill/>
          <a:ln w="9525" cap="flat" cmpd="sng">
            <a:solidFill>
              <a:schemeClr val="dk2"/>
            </a:solidFill>
            <a:prstDash val="solid"/>
            <a:round/>
            <a:headEnd type="none" w="sm" len="sm"/>
            <a:tailEnd type="none" w="sm" len="sm"/>
          </a:ln>
        </p:spPr>
      </p:pic>
      <p:sp>
        <p:nvSpPr>
          <p:cNvPr id="433" name="Google Shape;433;p63"/>
          <p:cNvSpPr txBox="1"/>
          <p:nvPr/>
        </p:nvSpPr>
        <p:spPr>
          <a:xfrm>
            <a:off x="4641850" y="66675"/>
            <a:ext cx="4429200" cy="52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Conclusions from EDA </a:t>
            </a:r>
            <a:endParaRPr sz="2200" b="1">
              <a:latin typeface="Montserrat"/>
              <a:ea typeface="Montserrat"/>
              <a:cs typeface="Montserrat"/>
              <a:sym typeface="Montserrat"/>
            </a:endParaRPr>
          </a:p>
        </p:txBody>
      </p:sp>
      <p:sp>
        <p:nvSpPr>
          <p:cNvPr id="434" name="Google Shape;434;p63"/>
          <p:cNvSpPr txBox="1"/>
          <p:nvPr/>
        </p:nvSpPr>
        <p:spPr>
          <a:xfrm>
            <a:off x="4676775" y="542925"/>
            <a:ext cx="4429200" cy="44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Every composition in the candy adds up to the win percentage, hence we shall </a:t>
            </a:r>
            <a:r>
              <a:rPr lang="en" b="1">
                <a:latin typeface="Montserrat"/>
                <a:ea typeface="Montserrat"/>
                <a:cs typeface="Montserrat"/>
                <a:sym typeface="Montserrat"/>
              </a:rPr>
              <a:t>consider all the compositions for the machine learning algorithm.</a:t>
            </a: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45720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45720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p:txBody>
      </p:sp>
      <p:pic>
        <p:nvPicPr>
          <p:cNvPr id="435" name="Google Shape;435;p63"/>
          <p:cNvPicPr preferRelativeResize="0"/>
          <p:nvPr/>
        </p:nvPicPr>
        <p:blipFill>
          <a:blip r:embed="rId4">
            <a:alphaModFix/>
          </a:blip>
          <a:stretch>
            <a:fillRect/>
          </a:stretch>
        </p:blipFill>
        <p:spPr>
          <a:xfrm>
            <a:off x="4676775" y="2438400"/>
            <a:ext cx="4429200" cy="2686124"/>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4"/>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441" name="Google Shape;441;p64"/>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42" name="Google Shape;442;p64"/>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443" name="Google Shape;443;p64"/>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Popular Candy Prediction</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5"/>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449" name="Google Shape;449;p65"/>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50" name="Google Shape;450;p65"/>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451" name="Google Shape;451;p65"/>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Model Assumptions</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66"/>
          <p:cNvPicPr preferRelativeResize="0"/>
          <p:nvPr/>
        </p:nvPicPr>
        <p:blipFill>
          <a:blip r:embed="rId3">
            <a:alphaModFix/>
          </a:blip>
          <a:stretch>
            <a:fillRect/>
          </a:stretch>
        </p:blipFill>
        <p:spPr>
          <a:xfrm>
            <a:off x="152400" y="152400"/>
            <a:ext cx="8620125" cy="3609975"/>
          </a:xfrm>
          <a:prstGeom prst="rect">
            <a:avLst/>
          </a:prstGeom>
          <a:noFill/>
          <a:ln>
            <a:noFill/>
          </a:ln>
        </p:spPr>
      </p:pic>
      <p:sp>
        <p:nvSpPr>
          <p:cNvPr id="457" name="Google Shape;457;p66"/>
          <p:cNvSpPr/>
          <p:nvPr/>
        </p:nvSpPr>
        <p:spPr>
          <a:xfrm>
            <a:off x="152400" y="3762375"/>
            <a:ext cx="8696400" cy="12003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endParaRPr sz="1300" b="1">
              <a:solidFill>
                <a:srgbClr val="FF0000"/>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300" b="1">
                <a:solidFill>
                  <a:schemeClr val="accent4"/>
                </a:solidFill>
                <a:latin typeface="Montserrat"/>
                <a:ea typeface="Montserrat"/>
                <a:cs typeface="Montserrat"/>
                <a:sym typeface="Montserrat"/>
              </a:rPr>
              <a:t>Assumption 1 : Target Variable should be normally distributed</a:t>
            </a:r>
            <a:endParaRPr sz="1300" b="1">
              <a:solidFill>
                <a:schemeClr val="accent4"/>
              </a:solidFill>
              <a:latin typeface="Montserrat"/>
              <a:ea typeface="Montserrat"/>
              <a:cs typeface="Montserrat"/>
              <a:sym typeface="Montserrat"/>
            </a:endParaRPr>
          </a:p>
          <a:p>
            <a:pPr marL="0" lvl="0" indent="0" algn="l" rtl="0">
              <a:lnSpc>
                <a:spcPct val="115000"/>
              </a:lnSpc>
              <a:spcBef>
                <a:spcPts val="0"/>
              </a:spcBef>
              <a:spcAft>
                <a:spcPts val="0"/>
              </a:spcAft>
              <a:buNone/>
            </a:pPr>
            <a:endParaRPr sz="1300" b="1">
              <a:latin typeface="Montserrat"/>
              <a:ea typeface="Montserrat"/>
              <a:cs typeface="Montserrat"/>
              <a:sym typeface="Montserrat"/>
            </a:endParaRPr>
          </a:p>
          <a:p>
            <a:pPr marL="0" lvl="0" indent="0" algn="l" rtl="0">
              <a:lnSpc>
                <a:spcPct val="115000"/>
              </a:lnSpc>
              <a:spcBef>
                <a:spcPts val="0"/>
              </a:spcBef>
              <a:spcAft>
                <a:spcPts val="0"/>
              </a:spcAft>
              <a:buNone/>
            </a:pPr>
            <a:r>
              <a:rPr lang="en" sz="1300" b="1">
                <a:latin typeface="Montserrat"/>
                <a:ea typeface="Montserrat"/>
                <a:cs typeface="Montserrat"/>
                <a:sym typeface="Montserrat"/>
              </a:rPr>
              <a:t>I</a:t>
            </a:r>
            <a:r>
              <a:rPr lang="en" b="1">
                <a:latin typeface="Montserrat"/>
                <a:ea typeface="Montserrat"/>
                <a:cs typeface="Montserrat"/>
                <a:sym typeface="Montserrat"/>
              </a:rPr>
              <a:t>nference:</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We see that the target variable winpercent is normally distributed. Assumption 1 is satisfied.</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7"/>
          <p:cNvSpPr/>
          <p:nvPr/>
        </p:nvSpPr>
        <p:spPr>
          <a:xfrm>
            <a:off x="152400" y="3609975"/>
            <a:ext cx="8696400" cy="1352700"/>
          </a:xfrm>
          <a:prstGeom prst="foldedCorner">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dirty="0">
              <a:latin typeface="Montserrat"/>
              <a:ea typeface="Montserrat"/>
              <a:cs typeface="Montserrat"/>
              <a:sym typeface="Montserrat"/>
            </a:endParaRPr>
          </a:p>
          <a:p>
            <a:pPr marL="0" lvl="0" indent="0" algn="l" rtl="0">
              <a:lnSpc>
                <a:spcPct val="115000"/>
              </a:lnSpc>
              <a:spcBef>
                <a:spcPts val="0"/>
              </a:spcBef>
              <a:spcAft>
                <a:spcPts val="0"/>
              </a:spcAft>
              <a:buNone/>
            </a:pPr>
            <a:endParaRPr sz="1300" b="1" dirty="0">
              <a:latin typeface="Montserrat"/>
              <a:ea typeface="Montserrat"/>
              <a:cs typeface="Montserrat"/>
              <a:sym typeface="Montserrat"/>
            </a:endParaRPr>
          </a:p>
          <a:p>
            <a:pPr marL="0" lvl="0" indent="0" algn="l" rtl="0">
              <a:lnSpc>
                <a:spcPct val="115000"/>
              </a:lnSpc>
              <a:spcBef>
                <a:spcPts val="0"/>
              </a:spcBef>
              <a:spcAft>
                <a:spcPts val="0"/>
              </a:spcAft>
              <a:buNone/>
            </a:pPr>
            <a:endParaRPr sz="1300" b="1" dirty="0">
              <a:latin typeface="Montserrat"/>
              <a:ea typeface="Montserrat"/>
              <a:cs typeface="Montserrat"/>
              <a:sym typeface="Montserrat"/>
            </a:endParaRPr>
          </a:p>
          <a:p>
            <a:pPr marL="0" lvl="0" indent="0" algn="l" rtl="0">
              <a:lnSpc>
                <a:spcPct val="115000"/>
              </a:lnSpc>
              <a:spcBef>
                <a:spcPts val="0"/>
              </a:spcBef>
              <a:spcAft>
                <a:spcPts val="0"/>
              </a:spcAft>
              <a:buNone/>
            </a:pPr>
            <a:endParaRPr sz="1300" b="1" dirty="0">
              <a:latin typeface="Montserrat"/>
              <a:ea typeface="Montserrat"/>
              <a:cs typeface="Montserrat"/>
              <a:sym typeface="Montserrat"/>
            </a:endParaRPr>
          </a:p>
          <a:p>
            <a:pPr marL="0" lvl="0" indent="0" algn="l" rtl="0">
              <a:lnSpc>
                <a:spcPct val="115000"/>
              </a:lnSpc>
              <a:spcBef>
                <a:spcPts val="0"/>
              </a:spcBef>
              <a:spcAft>
                <a:spcPts val="0"/>
              </a:spcAft>
              <a:buNone/>
            </a:pPr>
            <a:endParaRPr sz="1300" b="1" dirty="0">
              <a:latin typeface="Montserrat"/>
              <a:ea typeface="Montserrat"/>
              <a:cs typeface="Montserrat"/>
              <a:sym typeface="Montserrat"/>
            </a:endParaRPr>
          </a:p>
          <a:p>
            <a:pPr marL="0" lvl="0" indent="0" algn="l" rtl="0">
              <a:lnSpc>
                <a:spcPct val="115000"/>
              </a:lnSpc>
              <a:spcBef>
                <a:spcPts val="0"/>
              </a:spcBef>
              <a:spcAft>
                <a:spcPts val="0"/>
              </a:spcAft>
              <a:buNone/>
            </a:pPr>
            <a:endParaRPr sz="1300" b="1" dirty="0">
              <a:solidFill>
                <a:srgbClr val="FF0000"/>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300" b="1" dirty="0">
                <a:solidFill>
                  <a:schemeClr val="accent4"/>
                </a:solidFill>
                <a:latin typeface="Montserrat"/>
                <a:ea typeface="Montserrat"/>
                <a:cs typeface="Montserrat"/>
                <a:sym typeface="Montserrat"/>
              </a:rPr>
              <a:t>Assumption 2 : </a:t>
            </a:r>
            <a:r>
              <a:rPr lang="en" b="1" dirty="0">
                <a:solidFill>
                  <a:schemeClr val="accent4"/>
                </a:solidFill>
                <a:latin typeface="Montserrat"/>
                <a:ea typeface="Montserrat"/>
                <a:cs typeface="Montserrat"/>
                <a:sym typeface="Montserrat"/>
              </a:rPr>
              <a:t>Linear Relation should be possible between Target Variable and Explanatory Variables:</a:t>
            </a:r>
            <a:endParaRPr sz="700" b="1" dirty="0">
              <a:solidFill>
                <a:schemeClr val="accent4"/>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300" b="1" dirty="0">
                <a:latin typeface="Montserrat"/>
                <a:ea typeface="Montserrat"/>
                <a:cs typeface="Montserrat"/>
                <a:sym typeface="Montserrat"/>
              </a:rPr>
              <a:t>I</a:t>
            </a:r>
            <a:r>
              <a:rPr lang="en" b="1" dirty="0">
                <a:latin typeface="Montserrat"/>
                <a:ea typeface="Montserrat"/>
                <a:cs typeface="Montserrat"/>
                <a:sym typeface="Montserrat"/>
              </a:rPr>
              <a:t>nference:</a:t>
            </a:r>
            <a:endParaRPr b="1" dirty="0">
              <a:latin typeface="Montserrat"/>
              <a:ea typeface="Montserrat"/>
              <a:cs typeface="Montserrat"/>
              <a:sym typeface="Montserrat"/>
            </a:endParaRPr>
          </a:p>
          <a:p>
            <a:pPr marL="0" lvl="0" indent="0" algn="l" rtl="0">
              <a:lnSpc>
                <a:spcPct val="115000"/>
              </a:lnSpc>
              <a:spcBef>
                <a:spcPts val="0"/>
              </a:spcBef>
              <a:spcAft>
                <a:spcPts val="0"/>
              </a:spcAft>
              <a:buNone/>
            </a:pPr>
            <a:r>
              <a:rPr lang="en" dirty="0">
                <a:latin typeface="Montserrat"/>
                <a:ea typeface="Montserrat"/>
                <a:cs typeface="Montserrat"/>
                <a:sym typeface="Montserrat"/>
              </a:rPr>
              <a:t>We find that, </a:t>
            </a:r>
            <a:r>
              <a:rPr lang="en" dirty="0" smtClean="0">
                <a:latin typeface="Montserrat"/>
                <a:ea typeface="Montserrat"/>
                <a:cs typeface="Montserrat"/>
                <a:sym typeface="Montserrat"/>
              </a:rPr>
              <a:t>sugarpercent</a:t>
            </a:r>
            <a:r>
              <a:rPr lang="en" dirty="0">
                <a:latin typeface="Montserrat"/>
                <a:ea typeface="Montserrat"/>
                <a:cs typeface="Montserrat"/>
                <a:sym typeface="Montserrat"/>
              </a:rPr>
              <a:t>, </a:t>
            </a:r>
            <a:r>
              <a:rPr lang="en" dirty="0" smtClean="0">
                <a:latin typeface="Montserrat"/>
                <a:ea typeface="Montserrat"/>
                <a:cs typeface="Montserrat"/>
                <a:sym typeface="Montserrat"/>
              </a:rPr>
              <a:t>pricepercent are </a:t>
            </a:r>
            <a:r>
              <a:rPr lang="en" dirty="0">
                <a:latin typeface="Montserrat"/>
                <a:ea typeface="Montserrat"/>
                <a:cs typeface="Montserrat"/>
                <a:sym typeface="Montserrat"/>
              </a:rPr>
              <a:t>all linear but very weakly correlated with the target variable winpercent.</a:t>
            </a:r>
            <a:endParaRPr dirty="0">
              <a:latin typeface="Montserrat"/>
              <a:ea typeface="Montserrat"/>
              <a:cs typeface="Montserrat"/>
              <a:sym typeface="Montserrat"/>
            </a:endParaRPr>
          </a:p>
          <a:p>
            <a:pPr marL="0" lvl="0" indent="0" algn="l" rtl="0">
              <a:lnSpc>
                <a:spcPct val="115000"/>
              </a:lnSpc>
              <a:spcBef>
                <a:spcPts val="0"/>
              </a:spcBef>
              <a:spcAft>
                <a:spcPts val="0"/>
              </a:spcAft>
              <a:buNone/>
            </a:pPr>
            <a:endParaRPr dirty="0">
              <a:latin typeface="Montserrat"/>
              <a:ea typeface="Montserrat"/>
              <a:cs typeface="Montserrat"/>
              <a:sym typeface="Montserrat"/>
            </a:endParaRPr>
          </a:p>
          <a:p>
            <a:pPr marL="0" lvl="0" indent="0" algn="l" rtl="0">
              <a:lnSpc>
                <a:spcPct val="115000"/>
              </a:lnSpc>
              <a:spcBef>
                <a:spcPts val="0"/>
              </a:spcBef>
              <a:spcAft>
                <a:spcPts val="0"/>
              </a:spcAft>
              <a:buNone/>
            </a:pPr>
            <a:endParaRPr sz="1300" dirty="0">
              <a:latin typeface="Montserrat"/>
              <a:ea typeface="Montserrat"/>
              <a:cs typeface="Montserrat"/>
              <a:sym typeface="Montserrat"/>
            </a:endParaRPr>
          </a:p>
          <a:p>
            <a:pPr marL="0" lvl="0" indent="0" algn="l" rtl="0">
              <a:lnSpc>
                <a:spcPct val="115000"/>
              </a:lnSpc>
              <a:spcBef>
                <a:spcPts val="0"/>
              </a:spcBef>
              <a:spcAft>
                <a:spcPts val="0"/>
              </a:spcAft>
              <a:buNone/>
            </a:pPr>
            <a:endParaRPr sz="1300" dirty="0">
              <a:latin typeface="Montserrat"/>
              <a:ea typeface="Montserrat"/>
              <a:cs typeface="Montserrat"/>
              <a:sym typeface="Montserrat"/>
            </a:endParaRPr>
          </a:p>
          <a:p>
            <a:pPr marL="0" lvl="0" indent="0" algn="l" rtl="0">
              <a:lnSpc>
                <a:spcPct val="115000"/>
              </a:lnSpc>
              <a:spcBef>
                <a:spcPts val="0"/>
              </a:spcBef>
              <a:spcAft>
                <a:spcPts val="0"/>
              </a:spcAft>
              <a:buNone/>
            </a:pPr>
            <a:endParaRPr sz="1300" dirty="0">
              <a:latin typeface="Montserrat"/>
              <a:ea typeface="Montserrat"/>
              <a:cs typeface="Montserrat"/>
              <a:sym typeface="Montserrat"/>
            </a:endParaRPr>
          </a:p>
          <a:p>
            <a:pPr marL="0" lvl="0" indent="0" algn="l" rtl="0">
              <a:lnSpc>
                <a:spcPct val="115000"/>
              </a:lnSpc>
              <a:spcBef>
                <a:spcPts val="0"/>
              </a:spcBef>
              <a:spcAft>
                <a:spcPts val="0"/>
              </a:spcAft>
              <a:buNone/>
            </a:pPr>
            <a:endParaRPr sz="1300" dirty="0">
              <a:latin typeface="Montserrat"/>
              <a:ea typeface="Montserrat"/>
              <a:cs typeface="Montserrat"/>
              <a:sym typeface="Montserrat"/>
            </a:endParaRPr>
          </a:p>
        </p:txBody>
      </p:sp>
      <p:pic>
        <p:nvPicPr>
          <p:cNvPr id="463" name="Google Shape;463;p67"/>
          <p:cNvPicPr preferRelativeResize="0"/>
          <p:nvPr/>
        </p:nvPicPr>
        <p:blipFill>
          <a:blip r:embed="rId3">
            <a:alphaModFix/>
          </a:blip>
          <a:stretch>
            <a:fillRect/>
          </a:stretch>
        </p:blipFill>
        <p:spPr>
          <a:xfrm>
            <a:off x="152400" y="152400"/>
            <a:ext cx="8696400" cy="3276600"/>
          </a:xfrm>
          <a:prstGeom prst="rect">
            <a:avLst/>
          </a:prstGeom>
          <a:noFill/>
          <a:ln>
            <a:noFill/>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8"/>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469" name="Google Shape;469;p68"/>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70" name="Google Shape;470;p68"/>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471" name="Google Shape;471;p68"/>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Scaling of Explanatory Variables</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9"/>
          <p:cNvSpPr/>
          <p:nvPr/>
        </p:nvSpPr>
        <p:spPr>
          <a:xfrm>
            <a:off x="152400" y="3609975"/>
            <a:ext cx="8696400" cy="1352700"/>
          </a:xfrm>
          <a:prstGeom prst="foldedCorner">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solidFill>
                <a:srgbClr val="FF0000"/>
              </a:solidFill>
              <a:latin typeface="Montserrat"/>
              <a:ea typeface="Montserrat"/>
              <a:cs typeface="Montserrat"/>
              <a:sym typeface="Montserrat"/>
            </a:endParaRPr>
          </a:p>
          <a:p>
            <a:pPr marL="0" lvl="0" indent="0" algn="l" rtl="0">
              <a:lnSpc>
                <a:spcPct val="115000"/>
              </a:lnSpc>
              <a:spcBef>
                <a:spcPts val="0"/>
              </a:spcBef>
              <a:spcAft>
                <a:spcPts val="0"/>
              </a:spcAft>
              <a:buNone/>
            </a:pPr>
            <a:r>
              <a:rPr lang="en">
                <a:latin typeface="Montserrat"/>
                <a:ea typeface="Montserrat"/>
                <a:cs typeface="Montserrat"/>
                <a:sym typeface="Montserrat"/>
              </a:rPr>
              <a:t>In our candy dataset, we have :</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Categorical data:</a:t>
            </a:r>
            <a:r>
              <a:rPr lang="en">
                <a:latin typeface="Montserrat"/>
                <a:ea typeface="Montserrat"/>
                <a:cs typeface="Montserrat"/>
                <a:sym typeface="Montserrat"/>
              </a:rPr>
              <a:t> All the compositions are categorical (1 or 0 - binary form).</a:t>
            </a:r>
            <a:endParaRPr>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Numerical data:</a:t>
            </a:r>
            <a:r>
              <a:rPr lang="en">
                <a:latin typeface="Montserrat"/>
                <a:ea typeface="Montserrat"/>
                <a:cs typeface="Montserrat"/>
                <a:sym typeface="Montserrat"/>
              </a:rPr>
              <a:t> Sugarpercent, Pricepercent are in numerical continuous form (values between 0-1), hence we need to scale the data before we predict for the winpercent of a candy.</a:t>
            </a:r>
            <a:endParaRPr>
              <a:latin typeface="Montserrat"/>
              <a:ea typeface="Montserrat"/>
              <a:cs typeface="Montserrat"/>
              <a:sym typeface="Montserrat"/>
            </a:endParaRPr>
          </a:p>
          <a:p>
            <a:pPr marL="0" lvl="0" indent="0" algn="l" rtl="0">
              <a:lnSpc>
                <a:spcPct val="115000"/>
              </a:lnSpc>
              <a:spcBef>
                <a:spcPts val="0"/>
              </a:spcBef>
              <a:spcAft>
                <a:spcPts val="0"/>
              </a:spcAft>
              <a:buNone/>
            </a:pPr>
            <a:endParaRPr sz="1300" b="1">
              <a:solidFill>
                <a:schemeClr val="accent4"/>
              </a:solidFill>
              <a:latin typeface="Montserrat"/>
              <a:ea typeface="Montserrat"/>
              <a:cs typeface="Montserrat"/>
              <a:sym typeface="Montserrat"/>
            </a:endParaRPr>
          </a:p>
          <a:p>
            <a:pPr marL="0" lvl="0" indent="0" algn="l" rtl="0">
              <a:lnSpc>
                <a:spcPct val="115000"/>
              </a:lnSpc>
              <a:spcBef>
                <a:spcPts val="0"/>
              </a:spcBef>
              <a:spcAft>
                <a:spcPts val="0"/>
              </a:spcAft>
              <a:buNone/>
            </a:pPr>
            <a:endParaRPr>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a:p>
            <a:pPr marL="0" lvl="0" indent="0" algn="l" rtl="0">
              <a:lnSpc>
                <a:spcPct val="115000"/>
              </a:lnSpc>
              <a:spcBef>
                <a:spcPts val="0"/>
              </a:spcBef>
              <a:spcAft>
                <a:spcPts val="0"/>
              </a:spcAft>
              <a:buNone/>
            </a:pPr>
            <a:endParaRPr sz="1300">
              <a:latin typeface="Montserrat"/>
              <a:ea typeface="Montserrat"/>
              <a:cs typeface="Montserrat"/>
              <a:sym typeface="Montserrat"/>
            </a:endParaRPr>
          </a:p>
        </p:txBody>
      </p:sp>
      <p:pic>
        <p:nvPicPr>
          <p:cNvPr id="477" name="Google Shape;477;p69"/>
          <p:cNvPicPr preferRelativeResize="0"/>
          <p:nvPr/>
        </p:nvPicPr>
        <p:blipFill>
          <a:blip r:embed="rId3">
            <a:alphaModFix/>
          </a:blip>
          <a:stretch>
            <a:fillRect/>
          </a:stretch>
        </p:blipFill>
        <p:spPr>
          <a:xfrm>
            <a:off x="152400" y="152400"/>
            <a:ext cx="8791574" cy="3057525"/>
          </a:xfrm>
          <a:prstGeom prst="rect">
            <a:avLst/>
          </a:prstGeom>
          <a:noFill/>
          <a:ln>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70"/>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483" name="Google Shape;483;p70"/>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84" name="Google Shape;484;p70"/>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485" name="Google Shape;485;p70"/>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Feature Selection</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09" name="Google Shape;109;p18"/>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0" name="Google Shape;110;p18"/>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111" name="Google Shape;111;p18"/>
          <p:cNvSpPr txBox="1"/>
          <p:nvPr/>
        </p:nvSpPr>
        <p:spPr>
          <a:xfrm>
            <a:off x="4109075" y="3672425"/>
            <a:ext cx="4847700" cy="118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Distribution of Each Compositions of Candies</a:t>
            </a: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1"/>
          <p:cNvSpPr/>
          <p:nvPr/>
        </p:nvSpPr>
        <p:spPr>
          <a:xfrm>
            <a:off x="152400" y="228600"/>
            <a:ext cx="8696400" cy="4734000"/>
          </a:xfrm>
          <a:prstGeom prst="foldedCorner">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200" b="1" dirty="0">
              <a:latin typeface="Montserrat"/>
              <a:ea typeface="Montserrat"/>
              <a:cs typeface="Montserrat"/>
              <a:sym typeface="Montserrat"/>
            </a:endParaRPr>
          </a:p>
          <a:p>
            <a:pPr marL="0" lvl="0" indent="0" algn="l" rtl="0">
              <a:lnSpc>
                <a:spcPct val="115000"/>
              </a:lnSpc>
              <a:spcBef>
                <a:spcPts val="0"/>
              </a:spcBef>
              <a:spcAft>
                <a:spcPts val="0"/>
              </a:spcAft>
              <a:buNone/>
            </a:pPr>
            <a:endParaRPr sz="1200" dirty="0">
              <a:latin typeface="Montserrat"/>
              <a:ea typeface="Montserrat"/>
              <a:cs typeface="Montserrat"/>
              <a:sym typeface="Montserrat"/>
            </a:endParaRPr>
          </a:p>
          <a:p>
            <a:pPr marL="0" lvl="0" indent="0" algn="l" rtl="0">
              <a:lnSpc>
                <a:spcPct val="115000"/>
              </a:lnSpc>
              <a:spcBef>
                <a:spcPts val="0"/>
              </a:spcBef>
              <a:spcAft>
                <a:spcPts val="0"/>
              </a:spcAft>
              <a:buNone/>
            </a:pPr>
            <a:endParaRPr sz="1200" dirty="0">
              <a:latin typeface="Montserrat"/>
              <a:ea typeface="Montserrat"/>
              <a:cs typeface="Montserrat"/>
              <a:sym typeface="Montserrat"/>
            </a:endParaRPr>
          </a:p>
          <a:p>
            <a:pPr marL="0" lvl="0" indent="0" algn="l" rtl="0">
              <a:lnSpc>
                <a:spcPct val="115000"/>
              </a:lnSpc>
              <a:spcBef>
                <a:spcPts val="0"/>
              </a:spcBef>
              <a:spcAft>
                <a:spcPts val="0"/>
              </a:spcAft>
              <a:buNone/>
            </a:pPr>
            <a:endParaRPr sz="1200" dirty="0">
              <a:latin typeface="Montserrat"/>
              <a:ea typeface="Montserrat"/>
              <a:cs typeface="Montserrat"/>
              <a:sym typeface="Montserrat"/>
            </a:endParaRPr>
          </a:p>
          <a:p>
            <a:pPr marL="0" lvl="0" indent="0" algn="l" rtl="0">
              <a:lnSpc>
                <a:spcPct val="115000"/>
              </a:lnSpc>
              <a:spcBef>
                <a:spcPts val="0"/>
              </a:spcBef>
              <a:spcAft>
                <a:spcPts val="0"/>
              </a:spcAft>
              <a:buNone/>
            </a:pPr>
            <a:endParaRPr sz="1200" dirty="0" smtClean="0">
              <a:latin typeface="Montserrat"/>
              <a:ea typeface="Montserrat"/>
              <a:cs typeface="Montserrat"/>
              <a:sym typeface="Montserrat"/>
            </a:endParaRPr>
          </a:p>
          <a:p>
            <a:pPr marL="152400" lvl="0" algn="l" rtl="0">
              <a:lnSpc>
                <a:spcPct val="115000"/>
              </a:lnSpc>
              <a:spcBef>
                <a:spcPts val="0"/>
              </a:spcBef>
              <a:spcAft>
                <a:spcPts val="0"/>
              </a:spcAft>
              <a:buSzPts val="1200"/>
            </a:pPr>
            <a:r>
              <a:rPr lang="en" sz="1200" dirty="0">
                <a:latin typeface="Montserrat"/>
                <a:ea typeface="Montserrat"/>
                <a:cs typeface="Montserrat"/>
                <a:sym typeface="Montserrat"/>
              </a:rPr>
              <a:t>In the given explanatory variables in the dataset, since the sugarpercent and pricepercent were weakly correlated to the winpercent of a candy, I have divided the features for model predictions into 2 types, as given below and will be applying various regression models</a:t>
            </a:r>
            <a:r>
              <a:rPr lang="en" sz="1200" dirty="0" smtClean="0">
                <a:latin typeface="Montserrat"/>
                <a:ea typeface="Montserrat"/>
                <a:cs typeface="Montserrat"/>
                <a:sym typeface="Montserrat"/>
              </a:rPr>
              <a:t>.-</a:t>
            </a:r>
          </a:p>
          <a:p>
            <a:pPr marL="152400">
              <a:lnSpc>
                <a:spcPct val="115000"/>
              </a:lnSpc>
              <a:buSzPts val="1200"/>
            </a:pPr>
            <a:r>
              <a:rPr lang="en-IN" sz="1200" b="1" dirty="0">
                <a:solidFill>
                  <a:srgbClr val="0070C0"/>
                </a:solidFill>
                <a:latin typeface="Montserrat"/>
                <a:ea typeface="Montserrat"/>
                <a:cs typeface="Montserrat"/>
                <a:sym typeface="Montserrat"/>
              </a:rPr>
              <a:t> </a:t>
            </a:r>
            <a:r>
              <a:rPr lang="en-IN" sz="1200" b="1" dirty="0" smtClean="0">
                <a:solidFill>
                  <a:srgbClr val="0070C0"/>
                </a:solidFill>
                <a:latin typeface="Montserrat"/>
                <a:ea typeface="Montserrat"/>
                <a:cs typeface="Montserrat"/>
                <a:sym typeface="Montserrat"/>
              </a:rPr>
              <a:t>     </a:t>
            </a:r>
            <a:r>
              <a:rPr lang="en-IN" sz="1200" dirty="0" smtClean="0">
                <a:solidFill>
                  <a:schemeClr val="bg2"/>
                </a:solidFill>
                <a:latin typeface="Montserrat"/>
                <a:ea typeface="Montserrat"/>
                <a:cs typeface="Montserrat"/>
                <a:sym typeface="Montserrat"/>
              </a:rPr>
              <a:t>Target </a:t>
            </a:r>
            <a:r>
              <a:rPr lang="en-IN" sz="1200" dirty="0">
                <a:solidFill>
                  <a:schemeClr val="bg2"/>
                </a:solidFill>
                <a:latin typeface="Montserrat"/>
                <a:ea typeface="Montserrat"/>
                <a:cs typeface="Montserrat"/>
                <a:sym typeface="Montserrat"/>
              </a:rPr>
              <a:t>Variable is</a:t>
            </a:r>
            <a:r>
              <a:rPr lang="en-IN" sz="1200" b="1" dirty="0">
                <a:solidFill>
                  <a:srgbClr val="0070C0"/>
                </a:solidFill>
                <a:latin typeface="Montserrat"/>
                <a:ea typeface="Montserrat"/>
                <a:cs typeface="Montserrat"/>
                <a:sym typeface="Montserrat"/>
              </a:rPr>
              <a:t> ‘winpercent</a:t>
            </a:r>
            <a:r>
              <a:rPr lang="en-IN" sz="1200" b="1" dirty="0" smtClean="0">
                <a:solidFill>
                  <a:srgbClr val="0070C0"/>
                </a:solidFill>
                <a:latin typeface="Montserrat"/>
                <a:ea typeface="Montserrat"/>
                <a:cs typeface="Montserrat"/>
                <a:sym typeface="Montserrat"/>
              </a:rPr>
              <a:t>’.</a:t>
            </a:r>
            <a:r>
              <a:rPr lang="en" sz="1200" dirty="0">
                <a:latin typeface="Montserrat"/>
                <a:ea typeface="Montserrat"/>
                <a:cs typeface="Montserrat"/>
                <a:sym typeface="Montserrat"/>
              </a:rPr>
              <a:t>	</a:t>
            </a:r>
            <a:endParaRPr sz="1200" dirty="0">
              <a:latin typeface="Montserrat"/>
              <a:ea typeface="Montserrat"/>
              <a:cs typeface="Montserrat"/>
              <a:sym typeface="Montserrat"/>
            </a:endParaRPr>
          </a:p>
          <a:p>
            <a:pPr marL="0" lvl="0" indent="457200" algn="l" rtl="0">
              <a:lnSpc>
                <a:spcPct val="115000"/>
              </a:lnSpc>
              <a:spcBef>
                <a:spcPts val="0"/>
              </a:spcBef>
              <a:spcAft>
                <a:spcPts val="0"/>
              </a:spcAft>
              <a:buNone/>
            </a:pPr>
            <a:r>
              <a:rPr lang="en" sz="1200" b="1" u="sng" dirty="0">
                <a:solidFill>
                  <a:srgbClr val="FF0000"/>
                </a:solidFill>
                <a:latin typeface="Montserrat"/>
                <a:ea typeface="Montserrat"/>
                <a:cs typeface="Montserrat"/>
                <a:sym typeface="Montserrat"/>
              </a:rPr>
              <a:t>Feature Type 1:</a:t>
            </a:r>
            <a:r>
              <a:rPr lang="en" sz="1200" b="1" dirty="0">
                <a:solidFill>
                  <a:srgbClr val="0070C0"/>
                </a:solidFill>
                <a:latin typeface="Montserrat"/>
                <a:ea typeface="Montserrat"/>
                <a:cs typeface="Montserrat"/>
                <a:sym typeface="Montserrat"/>
              </a:rPr>
              <a:t> </a:t>
            </a:r>
            <a:endParaRPr sz="1200" b="1" dirty="0">
              <a:solidFill>
                <a:srgbClr val="0070C0"/>
              </a:solidFill>
              <a:latin typeface="Montserrat"/>
              <a:ea typeface="Montserrat"/>
              <a:cs typeface="Montserrat"/>
              <a:sym typeface="Montserrat"/>
            </a:endParaRPr>
          </a:p>
          <a:p>
            <a:pPr marL="0" lvl="0" indent="457200" algn="l" rtl="0">
              <a:lnSpc>
                <a:spcPct val="115000"/>
              </a:lnSpc>
              <a:spcBef>
                <a:spcPts val="0"/>
              </a:spcBef>
              <a:spcAft>
                <a:spcPts val="0"/>
              </a:spcAft>
              <a:buNone/>
            </a:pPr>
            <a:r>
              <a:rPr lang="en" sz="1200" b="1" dirty="0">
                <a:solidFill>
                  <a:srgbClr val="0070C0"/>
                </a:solidFill>
                <a:latin typeface="Montserrat"/>
                <a:ea typeface="Montserrat"/>
                <a:cs typeface="Montserrat"/>
                <a:sym typeface="Montserrat"/>
              </a:rPr>
              <a:t>['chocolate', 'fruity', 'caramel', 'peanutyalmondy','nougat', 'crispedricewafer', 'hard', 'bar', 'pluribus']</a:t>
            </a:r>
            <a:endParaRPr sz="1200" b="1" dirty="0">
              <a:solidFill>
                <a:srgbClr val="0070C0"/>
              </a:solidFill>
              <a:latin typeface="Montserrat"/>
              <a:ea typeface="Montserrat"/>
              <a:cs typeface="Montserrat"/>
              <a:sym typeface="Montserrat"/>
            </a:endParaRPr>
          </a:p>
          <a:p>
            <a:pPr marL="0" lvl="0" indent="457200" algn="l" rtl="0">
              <a:lnSpc>
                <a:spcPct val="115000"/>
              </a:lnSpc>
              <a:spcBef>
                <a:spcPts val="0"/>
              </a:spcBef>
              <a:spcAft>
                <a:spcPts val="0"/>
              </a:spcAft>
              <a:buNone/>
            </a:pPr>
            <a:r>
              <a:rPr lang="en" sz="1200" b="1" u="sng" dirty="0">
                <a:solidFill>
                  <a:srgbClr val="FF0000"/>
                </a:solidFill>
                <a:latin typeface="Montserrat"/>
                <a:ea typeface="Montserrat"/>
                <a:cs typeface="Montserrat"/>
                <a:sym typeface="Montserrat"/>
              </a:rPr>
              <a:t>Feature Type 2:</a:t>
            </a:r>
            <a:r>
              <a:rPr lang="en" sz="1200" b="1" dirty="0">
                <a:solidFill>
                  <a:srgbClr val="FF0000"/>
                </a:solidFill>
                <a:latin typeface="Montserrat"/>
                <a:ea typeface="Montserrat"/>
                <a:cs typeface="Montserrat"/>
                <a:sym typeface="Montserrat"/>
              </a:rPr>
              <a:t> </a:t>
            </a:r>
            <a:endParaRPr sz="1200" b="1" dirty="0">
              <a:solidFill>
                <a:srgbClr val="FF0000"/>
              </a:solidFill>
              <a:latin typeface="Montserrat"/>
              <a:ea typeface="Montserrat"/>
              <a:cs typeface="Montserrat"/>
              <a:sym typeface="Montserrat"/>
            </a:endParaRPr>
          </a:p>
          <a:p>
            <a:pPr marL="457200" lvl="0" indent="0" algn="l" rtl="0">
              <a:lnSpc>
                <a:spcPct val="115000"/>
              </a:lnSpc>
              <a:spcBef>
                <a:spcPts val="0"/>
              </a:spcBef>
              <a:spcAft>
                <a:spcPts val="0"/>
              </a:spcAft>
              <a:buNone/>
            </a:pPr>
            <a:r>
              <a:rPr lang="en" sz="1200" b="1" dirty="0">
                <a:solidFill>
                  <a:srgbClr val="0070C0"/>
                </a:solidFill>
                <a:latin typeface="Montserrat"/>
                <a:ea typeface="Montserrat"/>
                <a:cs typeface="Montserrat"/>
                <a:sym typeface="Montserrat"/>
              </a:rPr>
              <a:t>['chocolate', 'fruity', 'caramel', 'peanutyalmondy','nougat', 'crispedricewafer', 'hard', 'bar', 'pluribus', 'sugarpercent','pricepercent</a:t>
            </a:r>
            <a:r>
              <a:rPr lang="en" sz="1200" b="1" dirty="0" smtClean="0">
                <a:solidFill>
                  <a:srgbClr val="0070C0"/>
                </a:solidFill>
                <a:latin typeface="Montserrat"/>
                <a:ea typeface="Montserrat"/>
                <a:cs typeface="Montserrat"/>
                <a:sym typeface="Montserrat"/>
              </a:rPr>
              <a:t>']</a:t>
            </a:r>
            <a:endParaRPr lang="en" sz="1200" b="1" dirty="0" smtClean="0">
              <a:solidFill>
                <a:srgbClr val="0070C0"/>
              </a:solidFill>
              <a:latin typeface="Montserrat"/>
              <a:ea typeface="Montserrat"/>
              <a:cs typeface="Montserrat"/>
              <a:sym typeface="Montserrat"/>
            </a:endParaRPr>
          </a:p>
          <a:p>
            <a:pPr marL="457200" lvl="0" indent="0" algn="l" rtl="0">
              <a:lnSpc>
                <a:spcPct val="115000"/>
              </a:lnSpc>
              <a:spcBef>
                <a:spcPts val="0"/>
              </a:spcBef>
              <a:spcAft>
                <a:spcPts val="0"/>
              </a:spcAft>
              <a:buNone/>
            </a:pPr>
            <a:endParaRPr lang="en" sz="1200" b="1" dirty="0">
              <a:solidFill>
                <a:srgbClr val="0070C0"/>
              </a:solidFill>
              <a:latin typeface="Montserrat"/>
              <a:ea typeface="Montserrat"/>
              <a:cs typeface="Montserrat"/>
              <a:sym typeface="Montserrat"/>
            </a:endParaRPr>
          </a:p>
          <a:p>
            <a:pPr marL="179388" lvl="0" algn="l" rtl="0">
              <a:lnSpc>
                <a:spcPct val="115000"/>
              </a:lnSpc>
              <a:spcBef>
                <a:spcPts val="0"/>
              </a:spcBef>
              <a:spcAft>
                <a:spcPts val="0"/>
              </a:spcAft>
              <a:buNone/>
            </a:pPr>
            <a:r>
              <a:rPr lang="en" sz="1200" dirty="0" smtClean="0">
                <a:latin typeface="Montserrat"/>
                <a:ea typeface="Montserrat"/>
                <a:cs typeface="Montserrat"/>
                <a:sym typeface="Montserrat"/>
              </a:rPr>
              <a:t>Since the Target variable is continuous, we shall use the regression models for prediction. The possible regression models which can be applied as learnt from ML basics are:</a:t>
            </a:r>
            <a:endParaRPr sz="1200" dirty="0" smtClean="0">
              <a:latin typeface="Montserrat"/>
              <a:ea typeface="Montserrat"/>
              <a:cs typeface="Montserrat"/>
              <a:sym typeface="Montserrat"/>
            </a:endParaRPr>
          </a:p>
          <a:p>
            <a:pPr marL="914400" lvl="0" indent="-304800" algn="l" rtl="0">
              <a:lnSpc>
                <a:spcPct val="115000"/>
              </a:lnSpc>
              <a:spcBef>
                <a:spcPts val="0"/>
              </a:spcBef>
              <a:spcAft>
                <a:spcPts val="0"/>
              </a:spcAft>
              <a:buClr>
                <a:srgbClr val="0070C0"/>
              </a:buClr>
              <a:buSzPts val="1200"/>
              <a:buFont typeface="Montserrat"/>
              <a:buChar char="-"/>
            </a:pPr>
            <a:r>
              <a:rPr lang="en" sz="1200" b="1" dirty="0" smtClean="0">
                <a:solidFill>
                  <a:srgbClr val="0070C0"/>
                </a:solidFill>
                <a:latin typeface="Montserrat"/>
                <a:ea typeface="Montserrat"/>
                <a:cs typeface="Montserrat"/>
                <a:sym typeface="Montserrat"/>
              </a:rPr>
              <a:t>Linear </a:t>
            </a:r>
            <a:r>
              <a:rPr lang="en" sz="1200" b="1" dirty="0">
                <a:solidFill>
                  <a:srgbClr val="0070C0"/>
                </a:solidFill>
                <a:latin typeface="Montserrat"/>
                <a:ea typeface="Montserrat"/>
                <a:cs typeface="Montserrat"/>
                <a:sym typeface="Montserrat"/>
              </a:rPr>
              <a:t>Regression</a:t>
            </a:r>
            <a:endParaRPr sz="1200" b="1" dirty="0">
              <a:solidFill>
                <a:srgbClr val="0070C0"/>
              </a:solidFill>
              <a:latin typeface="Montserrat"/>
              <a:ea typeface="Montserrat"/>
              <a:cs typeface="Montserrat"/>
              <a:sym typeface="Montserrat"/>
            </a:endParaRPr>
          </a:p>
          <a:p>
            <a:pPr marL="914400" lvl="0" indent="-304800" algn="l" rtl="0">
              <a:lnSpc>
                <a:spcPct val="115000"/>
              </a:lnSpc>
              <a:spcBef>
                <a:spcPts val="0"/>
              </a:spcBef>
              <a:spcAft>
                <a:spcPts val="0"/>
              </a:spcAft>
              <a:buClr>
                <a:srgbClr val="0070C0"/>
              </a:buClr>
              <a:buSzPts val="1200"/>
              <a:buFont typeface="Montserrat"/>
              <a:buChar char="-"/>
            </a:pPr>
            <a:r>
              <a:rPr lang="en" sz="1200" b="1" dirty="0">
                <a:solidFill>
                  <a:srgbClr val="0070C0"/>
                </a:solidFill>
                <a:latin typeface="Montserrat"/>
                <a:ea typeface="Montserrat"/>
                <a:cs typeface="Montserrat"/>
                <a:sym typeface="Montserrat"/>
              </a:rPr>
              <a:t>Decision Tree Regression</a:t>
            </a:r>
            <a:endParaRPr sz="1200" b="1" dirty="0">
              <a:solidFill>
                <a:srgbClr val="0070C0"/>
              </a:solidFill>
              <a:latin typeface="Montserrat"/>
              <a:ea typeface="Montserrat"/>
              <a:cs typeface="Montserrat"/>
              <a:sym typeface="Montserrat"/>
            </a:endParaRPr>
          </a:p>
          <a:p>
            <a:pPr marL="914400" lvl="0" indent="-304800" algn="l" rtl="0">
              <a:lnSpc>
                <a:spcPct val="115000"/>
              </a:lnSpc>
              <a:spcBef>
                <a:spcPts val="0"/>
              </a:spcBef>
              <a:spcAft>
                <a:spcPts val="0"/>
              </a:spcAft>
              <a:buClr>
                <a:srgbClr val="0070C0"/>
              </a:buClr>
              <a:buSzPts val="1200"/>
              <a:buFont typeface="Montserrat"/>
              <a:buChar char="-"/>
            </a:pPr>
            <a:r>
              <a:rPr lang="en" sz="1200" b="1" dirty="0">
                <a:solidFill>
                  <a:srgbClr val="0070C0"/>
                </a:solidFill>
                <a:latin typeface="Montserrat"/>
                <a:ea typeface="Montserrat"/>
                <a:cs typeface="Montserrat"/>
                <a:sym typeface="Montserrat"/>
              </a:rPr>
              <a:t>Pruned Decision Tree Regression</a:t>
            </a:r>
            <a:endParaRPr sz="1200" b="1" dirty="0">
              <a:solidFill>
                <a:srgbClr val="0070C0"/>
              </a:solidFill>
              <a:latin typeface="Montserrat"/>
              <a:ea typeface="Montserrat"/>
              <a:cs typeface="Montserrat"/>
              <a:sym typeface="Montserrat"/>
            </a:endParaRPr>
          </a:p>
          <a:p>
            <a:pPr marL="914400" lvl="0" indent="-304800" algn="l" rtl="0">
              <a:lnSpc>
                <a:spcPct val="115000"/>
              </a:lnSpc>
              <a:spcBef>
                <a:spcPts val="0"/>
              </a:spcBef>
              <a:spcAft>
                <a:spcPts val="0"/>
              </a:spcAft>
              <a:buClr>
                <a:srgbClr val="0070C0"/>
              </a:buClr>
              <a:buSzPts val="1200"/>
              <a:buFont typeface="Montserrat"/>
              <a:buChar char="-"/>
            </a:pPr>
            <a:r>
              <a:rPr lang="en" sz="1200" b="1" dirty="0">
                <a:solidFill>
                  <a:srgbClr val="0070C0"/>
                </a:solidFill>
                <a:latin typeface="Montserrat"/>
                <a:ea typeface="Montserrat"/>
                <a:cs typeface="Montserrat"/>
                <a:sym typeface="Montserrat"/>
              </a:rPr>
              <a:t>Decision Tree Regression with Grid SearchCV</a:t>
            </a:r>
            <a:endParaRPr sz="1200" b="1" dirty="0">
              <a:solidFill>
                <a:srgbClr val="0070C0"/>
              </a:solidFill>
              <a:latin typeface="Montserrat"/>
              <a:ea typeface="Montserrat"/>
              <a:cs typeface="Montserrat"/>
              <a:sym typeface="Montserrat"/>
            </a:endParaRPr>
          </a:p>
          <a:p>
            <a:pPr marL="914400" lvl="0" indent="-304800" algn="l" rtl="0">
              <a:lnSpc>
                <a:spcPct val="115000"/>
              </a:lnSpc>
              <a:spcBef>
                <a:spcPts val="0"/>
              </a:spcBef>
              <a:spcAft>
                <a:spcPts val="0"/>
              </a:spcAft>
              <a:buClr>
                <a:srgbClr val="0070C0"/>
              </a:buClr>
              <a:buSzPts val="1200"/>
              <a:buFont typeface="Montserrat"/>
              <a:buChar char="-"/>
            </a:pPr>
            <a:r>
              <a:rPr lang="en" sz="1200" b="1" dirty="0">
                <a:solidFill>
                  <a:srgbClr val="0070C0"/>
                </a:solidFill>
                <a:latin typeface="Montserrat"/>
                <a:ea typeface="Montserrat"/>
                <a:cs typeface="Montserrat"/>
                <a:sym typeface="Montserrat"/>
              </a:rPr>
              <a:t>Random Forest Regression</a:t>
            </a:r>
            <a:endParaRPr sz="1200" b="1" dirty="0">
              <a:solidFill>
                <a:srgbClr val="0070C0"/>
              </a:solidFill>
              <a:latin typeface="Montserrat"/>
              <a:ea typeface="Montserrat"/>
              <a:cs typeface="Montserrat"/>
              <a:sym typeface="Montserrat"/>
            </a:endParaRPr>
          </a:p>
          <a:p>
            <a:pPr marL="914400" lvl="0" indent="-304800" algn="l" rtl="0">
              <a:lnSpc>
                <a:spcPct val="115000"/>
              </a:lnSpc>
              <a:spcBef>
                <a:spcPts val="0"/>
              </a:spcBef>
              <a:spcAft>
                <a:spcPts val="0"/>
              </a:spcAft>
              <a:buClr>
                <a:srgbClr val="0070C0"/>
              </a:buClr>
              <a:buSzPts val="1200"/>
              <a:buFont typeface="Montserrat"/>
              <a:buChar char="-"/>
            </a:pPr>
            <a:r>
              <a:rPr lang="en" sz="1200" b="1" dirty="0">
                <a:solidFill>
                  <a:srgbClr val="0070C0"/>
                </a:solidFill>
                <a:latin typeface="Montserrat"/>
                <a:ea typeface="Montserrat"/>
                <a:cs typeface="Montserrat"/>
                <a:sym typeface="Montserrat"/>
              </a:rPr>
              <a:t>Parameterized Random Forest Regression</a:t>
            </a:r>
            <a:endParaRPr sz="1200" b="1" dirty="0">
              <a:solidFill>
                <a:srgbClr val="0070C0"/>
              </a:solidFill>
              <a:latin typeface="Montserrat"/>
              <a:ea typeface="Montserrat"/>
              <a:cs typeface="Montserrat"/>
              <a:sym typeface="Montserrat"/>
            </a:endParaRPr>
          </a:p>
          <a:p>
            <a:pPr marL="914400" lvl="0" indent="-304800" algn="l" rtl="0">
              <a:lnSpc>
                <a:spcPct val="115000"/>
              </a:lnSpc>
              <a:spcBef>
                <a:spcPts val="0"/>
              </a:spcBef>
              <a:spcAft>
                <a:spcPts val="0"/>
              </a:spcAft>
              <a:buClr>
                <a:srgbClr val="0070C0"/>
              </a:buClr>
              <a:buSzPts val="1200"/>
              <a:buFont typeface="Montserrat"/>
              <a:buChar char="-"/>
            </a:pPr>
            <a:r>
              <a:rPr lang="en" sz="1200" b="1" dirty="0">
                <a:solidFill>
                  <a:srgbClr val="0070C0"/>
                </a:solidFill>
                <a:latin typeface="Montserrat"/>
                <a:ea typeface="Montserrat"/>
                <a:cs typeface="Montserrat"/>
                <a:sym typeface="Montserrat"/>
              </a:rPr>
              <a:t>Random Forest Regression with Randomized SearchCV</a:t>
            </a:r>
            <a:endParaRPr sz="1200" b="1" dirty="0">
              <a:solidFill>
                <a:srgbClr val="0070C0"/>
              </a:solidFill>
              <a:latin typeface="Montserrat"/>
              <a:ea typeface="Montserrat"/>
              <a:cs typeface="Montserrat"/>
              <a:sym typeface="Montserrat"/>
            </a:endParaRPr>
          </a:p>
          <a:p>
            <a:pPr marL="152400" lvl="0" algn="l" rtl="0">
              <a:lnSpc>
                <a:spcPct val="115000"/>
              </a:lnSpc>
              <a:spcBef>
                <a:spcPts val="0"/>
              </a:spcBef>
              <a:spcAft>
                <a:spcPts val="0"/>
              </a:spcAft>
              <a:buSzPts val="1200"/>
            </a:pPr>
            <a:r>
              <a:rPr lang="en" sz="1200" dirty="0" smtClean="0">
                <a:latin typeface="Montserrat"/>
                <a:ea typeface="Montserrat"/>
                <a:cs typeface="Montserrat"/>
                <a:sym typeface="Montserrat"/>
              </a:rPr>
              <a:t>Cross </a:t>
            </a:r>
            <a:r>
              <a:rPr lang="en" sz="1200" dirty="0">
                <a:latin typeface="Montserrat"/>
                <a:ea typeface="Montserrat"/>
                <a:cs typeface="Montserrat"/>
                <a:sym typeface="Montserrat"/>
              </a:rPr>
              <a:t>Validation: </a:t>
            </a:r>
            <a:r>
              <a:rPr lang="en" sz="1200" b="1" dirty="0">
                <a:solidFill>
                  <a:srgbClr val="0070C0"/>
                </a:solidFill>
                <a:latin typeface="Montserrat"/>
                <a:ea typeface="Montserrat"/>
                <a:cs typeface="Montserrat"/>
                <a:sym typeface="Montserrat"/>
              </a:rPr>
              <a:t>I have divided the dataset in to 70:30 for the train and test data.</a:t>
            </a:r>
            <a:endParaRPr sz="1200" b="1" dirty="0">
              <a:solidFill>
                <a:srgbClr val="0070C0"/>
              </a:solidFill>
              <a:latin typeface="Montserrat"/>
              <a:ea typeface="Montserrat"/>
              <a:cs typeface="Montserrat"/>
              <a:sym typeface="Montserrat"/>
            </a:endParaRPr>
          </a:p>
          <a:p>
            <a:pPr marL="0" lvl="0" indent="0" algn="l" rtl="0">
              <a:lnSpc>
                <a:spcPct val="115000"/>
              </a:lnSpc>
              <a:spcBef>
                <a:spcPts val="0"/>
              </a:spcBef>
              <a:spcAft>
                <a:spcPts val="0"/>
              </a:spcAft>
              <a:buNone/>
            </a:pPr>
            <a:endParaRPr sz="1200" b="1" dirty="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72"/>
          <p:cNvPicPr preferRelativeResize="0"/>
          <p:nvPr/>
        </p:nvPicPr>
        <p:blipFill>
          <a:blip r:embed="rId3">
            <a:alphaModFix/>
          </a:blip>
          <a:stretch>
            <a:fillRect/>
          </a:stretch>
        </p:blipFill>
        <p:spPr>
          <a:xfrm>
            <a:off x="152400" y="1150620"/>
            <a:ext cx="8696400" cy="3810000"/>
          </a:xfrm>
          <a:prstGeom prst="rect">
            <a:avLst/>
          </a:prstGeom>
          <a:noFill/>
          <a:ln>
            <a:noFill/>
          </a:ln>
        </p:spPr>
      </p:pic>
      <p:sp>
        <p:nvSpPr>
          <p:cNvPr id="496" name="Google Shape;496;p72"/>
          <p:cNvSpPr txBox="1"/>
          <p:nvPr/>
        </p:nvSpPr>
        <p:spPr>
          <a:xfrm>
            <a:off x="409575" y="114300"/>
            <a:ext cx="84009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Montserrat"/>
                <a:ea typeface="Montserrat"/>
                <a:cs typeface="Montserrat"/>
                <a:sym typeface="Montserrat"/>
              </a:rPr>
              <a:t>Linear Regression – </a:t>
            </a:r>
            <a:r>
              <a:rPr lang="en" sz="2000" dirty="0" smtClean="0">
                <a:latin typeface="Montserrat"/>
                <a:ea typeface="Montserrat"/>
                <a:cs typeface="Montserrat"/>
                <a:sym typeface="Montserrat"/>
              </a:rPr>
              <a:t>Actual vs Predicted</a:t>
            </a:r>
            <a:r>
              <a:rPr lang="en" sz="2000" dirty="0" smtClean="0">
                <a:latin typeface="Montserrat"/>
                <a:ea typeface="Montserrat"/>
                <a:cs typeface="Montserrat"/>
                <a:sym typeface="Montserrat"/>
              </a:rPr>
              <a:t> </a:t>
            </a:r>
            <a:r>
              <a:rPr lang="en" sz="2000" dirty="0">
                <a:latin typeface="Montserrat"/>
                <a:ea typeface="Montserrat"/>
                <a:cs typeface="Montserrat"/>
                <a:sym typeface="Montserrat"/>
              </a:rPr>
              <a:t>– RMSE Values</a:t>
            </a:r>
            <a:endParaRPr sz="2000" dirty="0">
              <a:latin typeface="Montserrat"/>
              <a:ea typeface="Montserrat"/>
              <a:cs typeface="Montserrat"/>
              <a:sym typeface="Montserrat"/>
            </a:endParaRPr>
          </a:p>
          <a:p>
            <a:pPr marL="0" lvl="0" indent="0" algn="ctr" rtl="0">
              <a:spcBef>
                <a:spcPts val="0"/>
              </a:spcBef>
              <a:spcAft>
                <a:spcPts val="0"/>
              </a:spcAft>
              <a:buNone/>
            </a:pPr>
            <a:endParaRPr sz="2000" dirty="0">
              <a:latin typeface="Montserrat"/>
              <a:ea typeface="Montserrat"/>
              <a:cs typeface="Montserrat"/>
              <a:sym typeface="Montserrat"/>
            </a:endParaRPr>
          </a:p>
        </p:txBody>
      </p:sp>
      <p:sp>
        <p:nvSpPr>
          <p:cNvPr id="497" name="Google Shape;497;p72"/>
          <p:cNvSpPr txBox="1"/>
          <p:nvPr/>
        </p:nvSpPr>
        <p:spPr>
          <a:xfrm>
            <a:off x="5000625" y="6525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2: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sp>
        <p:nvSpPr>
          <p:cNvPr id="498" name="Google Shape;498;p72"/>
          <p:cNvSpPr txBox="1"/>
          <p:nvPr/>
        </p:nvSpPr>
        <p:spPr>
          <a:xfrm>
            <a:off x="876300" y="6525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1: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73"/>
          <p:cNvSpPr txBox="1"/>
          <p:nvPr/>
        </p:nvSpPr>
        <p:spPr>
          <a:xfrm>
            <a:off x="409575" y="114300"/>
            <a:ext cx="84009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Montserrat"/>
                <a:ea typeface="Montserrat"/>
                <a:cs typeface="Montserrat"/>
                <a:sym typeface="Montserrat"/>
              </a:rPr>
              <a:t>Decision Tree Regression – </a:t>
            </a:r>
            <a:r>
              <a:rPr lang="en" sz="2000" dirty="0" smtClean="0">
                <a:latin typeface="Montserrat"/>
                <a:ea typeface="Montserrat"/>
                <a:cs typeface="Montserrat"/>
                <a:sym typeface="Montserrat"/>
              </a:rPr>
              <a:t>Actuals vs Predicted </a:t>
            </a:r>
            <a:r>
              <a:rPr lang="en" sz="2000" dirty="0">
                <a:latin typeface="Montserrat"/>
                <a:ea typeface="Montserrat"/>
                <a:cs typeface="Montserrat"/>
                <a:sym typeface="Montserrat"/>
              </a:rPr>
              <a:t>– RMSE Values</a:t>
            </a:r>
            <a:endParaRPr sz="2000" dirty="0">
              <a:latin typeface="Montserrat"/>
              <a:ea typeface="Montserrat"/>
              <a:cs typeface="Montserrat"/>
              <a:sym typeface="Montserrat"/>
            </a:endParaRPr>
          </a:p>
          <a:p>
            <a:pPr marL="0" lvl="0" indent="0" algn="ctr" rtl="0">
              <a:spcBef>
                <a:spcPts val="0"/>
              </a:spcBef>
              <a:spcAft>
                <a:spcPts val="0"/>
              </a:spcAft>
              <a:buNone/>
            </a:pPr>
            <a:endParaRPr sz="2000" dirty="0">
              <a:latin typeface="Montserrat"/>
              <a:ea typeface="Montserrat"/>
              <a:cs typeface="Montserrat"/>
              <a:sym typeface="Montserrat"/>
            </a:endParaRPr>
          </a:p>
        </p:txBody>
      </p:sp>
      <p:sp>
        <p:nvSpPr>
          <p:cNvPr id="504" name="Google Shape;504;p73"/>
          <p:cNvSpPr txBox="1"/>
          <p:nvPr/>
        </p:nvSpPr>
        <p:spPr>
          <a:xfrm>
            <a:off x="5076825" y="6525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2: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sp>
        <p:nvSpPr>
          <p:cNvPr id="505" name="Google Shape;505;p73"/>
          <p:cNvSpPr txBox="1"/>
          <p:nvPr/>
        </p:nvSpPr>
        <p:spPr>
          <a:xfrm>
            <a:off x="647700" y="6525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1: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pic>
        <p:nvPicPr>
          <p:cNvPr id="506" name="Google Shape;506;p73"/>
          <p:cNvPicPr preferRelativeResize="0"/>
          <p:nvPr/>
        </p:nvPicPr>
        <p:blipFill>
          <a:blip r:embed="rId3">
            <a:alphaModFix/>
          </a:blip>
          <a:stretch>
            <a:fillRect/>
          </a:stretch>
        </p:blipFill>
        <p:spPr>
          <a:xfrm>
            <a:off x="152400" y="1224000"/>
            <a:ext cx="8791575" cy="3767100"/>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4"/>
          <p:cNvSpPr txBox="1"/>
          <p:nvPr/>
        </p:nvSpPr>
        <p:spPr>
          <a:xfrm>
            <a:off x="409575" y="114300"/>
            <a:ext cx="84009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Montserrat"/>
                <a:ea typeface="Montserrat"/>
                <a:cs typeface="Montserrat"/>
                <a:sym typeface="Montserrat"/>
              </a:rPr>
              <a:t>Pruned Decision Tree Regression – </a:t>
            </a:r>
            <a:r>
              <a:rPr lang="en" sz="2000" dirty="0" smtClean="0">
                <a:latin typeface="Montserrat"/>
                <a:ea typeface="Montserrat"/>
                <a:cs typeface="Montserrat"/>
                <a:sym typeface="Montserrat"/>
              </a:rPr>
              <a:t>Actuals vs Predicted</a:t>
            </a:r>
            <a:r>
              <a:rPr lang="en" sz="2000" dirty="0" smtClean="0">
                <a:latin typeface="Montserrat"/>
                <a:ea typeface="Montserrat"/>
                <a:cs typeface="Montserrat"/>
                <a:sym typeface="Montserrat"/>
              </a:rPr>
              <a:t> </a:t>
            </a:r>
            <a:r>
              <a:rPr lang="en" sz="2000" dirty="0">
                <a:latin typeface="Montserrat"/>
                <a:ea typeface="Montserrat"/>
                <a:cs typeface="Montserrat"/>
                <a:sym typeface="Montserrat"/>
              </a:rPr>
              <a:t>– RMSE Values</a:t>
            </a:r>
            <a:endParaRPr sz="2000" dirty="0">
              <a:latin typeface="Montserrat"/>
              <a:ea typeface="Montserrat"/>
              <a:cs typeface="Montserrat"/>
              <a:sym typeface="Montserrat"/>
            </a:endParaRPr>
          </a:p>
          <a:p>
            <a:pPr marL="0" lvl="0" indent="0" algn="ctr" rtl="0">
              <a:spcBef>
                <a:spcPts val="0"/>
              </a:spcBef>
              <a:spcAft>
                <a:spcPts val="0"/>
              </a:spcAft>
              <a:buNone/>
            </a:pPr>
            <a:endParaRPr sz="2000" dirty="0">
              <a:latin typeface="Montserrat"/>
              <a:ea typeface="Montserrat"/>
              <a:cs typeface="Montserrat"/>
              <a:sym typeface="Montserrat"/>
            </a:endParaRPr>
          </a:p>
        </p:txBody>
      </p:sp>
      <p:sp>
        <p:nvSpPr>
          <p:cNvPr id="512" name="Google Shape;512;p74"/>
          <p:cNvSpPr txBox="1"/>
          <p:nvPr/>
        </p:nvSpPr>
        <p:spPr>
          <a:xfrm>
            <a:off x="5076825" y="6525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2: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sp>
        <p:nvSpPr>
          <p:cNvPr id="513" name="Google Shape;513;p74"/>
          <p:cNvSpPr txBox="1"/>
          <p:nvPr/>
        </p:nvSpPr>
        <p:spPr>
          <a:xfrm>
            <a:off x="647700" y="6525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1: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pic>
        <p:nvPicPr>
          <p:cNvPr id="514" name="Google Shape;514;p74"/>
          <p:cNvPicPr preferRelativeResize="0"/>
          <p:nvPr/>
        </p:nvPicPr>
        <p:blipFill>
          <a:blip r:embed="rId3">
            <a:alphaModFix/>
          </a:blip>
          <a:stretch>
            <a:fillRect/>
          </a:stretch>
        </p:blipFill>
        <p:spPr>
          <a:xfrm>
            <a:off x="152400" y="1224000"/>
            <a:ext cx="8791576" cy="3767100"/>
          </a:xfrm>
          <a:prstGeom prst="rect">
            <a:avLst/>
          </a:prstGeom>
          <a:noFill/>
          <a:ln>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5"/>
          <p:cNvSpPr txBox="1"/>
          <p:nvPr/>
        </p:nvSpPr>
        <p:spPr>
          <a:xfrm>
            <a:off x="409575" y="114300"/>
            <a:ext cx="84009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Montserrat"/>
                <a:ea typeface="Montserrat"/>
                <a:cs typeface="Montserrat"/>
                <a:sym typeface="Montserrat"/>
              </a:rPr>
              <a:t> Decision Tree Regression with Grid Search – </a:t>
            </a:r>
            <a:r>
              <a:rPr lang="en" sz="2000" dirty="0" smtClean="0">
                <a:latin typeface="Montserrat"/>
                <a:ea typeface="Montserrat"/>
                <a:cs typeface="Montserrat"/>
                <a:sym typeface="Montserrat"/>
              </a:rPr>
              <a:t>Actuals vs Predicted</a:t>
            </a:r>
            <a:r>
              <a:rPr lang="en" sz="2000" dirty="0" smtClean="0">
                <a:latin typeface="Montserrat"/>
                <a:ea typeface="Montserrat"/>
                <a:cs typeface="Montserrat"/>
                <a:sym typeface="Montserrat"/>
              </a:rPr>
              <a:t> </a:t>
            </a:r>
            <a:r>
              <a:rPr lang="en" sz="2000" dirty="0">
                <a:latin typeface="Montserrat"/>
                <a:ea typeface="Montserrat"/>
                <a:cs typeface="Montserrat"/>
                <a:sym typeface="Montserrat"/>
              </a:rPr>
              <a:t>– RMSE Values</a:t>
            </a:r>
            <a:endParaRPr sz="2000" dirty="0">
              <a:latin typeface="Montserrat"/>
              <a:ea typeface="Montserrat"/>
              <a:cs typeface="Montserrat"/>
              <a:sym typeface="Montserrat"/>
            </a:endParaRPr>
          </a:p>
          <a:p>
            <a:pPr marL="0" lvl="0" indent="0" algn="ctr" rtl="0">
              <a:spcBef>
                <a:spcPts val="0"/>
              </a:spcBef>
              <a:spcAft>
                <a:spcPts val="0"/>
              </a:spcAft>
              <a:buNone/>
            </a:pPr>
            <a:endParaRPr sz="2000" dirty="0">
              <a:latin typeface="Montserrat"/>
              <a:ea typeface="Montserrat"/>
              <a:cs typeface="Montserrat"/>
              <a:sym typeface="Montserrat"/>
            </a:endParaRPr>
          </a:p>
        </p:txBody>
      </p:sp>
      <p:sp>
        <p:nvSpPr>
          <p:cNvPr id="520" name="Google Shape;520;p75"/>
          <p:cNvSpPr txBox="1"/>
          <p:nvPr/>
        </p:nvSpPr>
        <p:spPr>
          <a:xfrm>
            <a:off x="5076825" y="8049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2: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sp>
        <p:nvSpPr>
          <p:cNvPr id="521" name="Google Shape;521;p75"/>
          <p:cNvSpPr txBox="1"/>
          <p:nvPr/>
        </p:nvSpPr>
        <p:spPr>
          <a:xfrm>
            <a:off x="647700" y="8049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1: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pic>
        <p:nvPicPr>
          <p:cNvPr id="522" name="Google Shape;522;p75"/>
          <p:cNvPicPr preferRelativeResize="0"/>
          <p:nvPr/>
        </p:nvPicPr>
        <p:blipFill>
          <a:blip r:embed="rId3">
            <a:alphaModFix/>
          </a:blip>
          <a:stretch>
            <a:fillRect/>
          </a:stretch>
        </p:blipFill>
        <p:spPr>
          <a:xfrm>
            <a:off x="152400" y="1224000"/>
            <a:ext cx="8658075" cy="3767100"/>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6"/>
          <p:cNvSpPr txBox="1"/>
          <p:nvPr/>
        </p:nvSpPr>
        <p:spPr>
          <a:xfrm>
            <a:off x="409575" y="114300"/>
            <a:ext cx="84009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Montserrat"/>
                <a:ea typeface="Montserrat"/>
                <a:cs typeface="Montserrat"/>
                <a:sym typeface="Montserrat"/>
              </a:rPr>
              <a:t> Random forest Regression – </a:t>
            </a:r>
            <a:r>
              <a:rPr lang="en" sz="2000" dirty="0" smtClean="0">
                <a:latin typeface="Montserrat"/>
                <a:ea typeface="Montserrat"/>
                <a:cs typeface="Montserrat"/>
                <a:sym typeface="Montserrat"/>
              </a:rPr>
              <a:t>Actuals vs Predicted</a:t>
            </a:r>
            <a:r>
              <a:rPr lang="en" sz="2000" dirty="0" smtClean="0">
                <a:latin typeface="Montserrat"/>
                <a:ea typeface="Montserrat"/>
                <a:cs typeface="Montserrat"/>
                <a:sym typeface="Montserrat"/>
              </a:rPr>
              <a:t> </a:t>
            </a:r>
            <a:r>
              <a:rPr lang="en" sz="2000" dirty="0">
                <a:latin typeface="Montserrat"/>
                <a:ea typeface="Montserrat"/>
                <a:cs typeface="Montserrat"/>
                <a:sym typeface="Montserrat"/>
              </a:rPr>
              <a:t>– RMSE Values</a:t>
            </a:r>
            <a:endParaRPr sz="2000" dirty="0">
              <a:latin typeface="Montserrat"/>
              <a:ea typeface="Montserrat"/>
              <a:cs typeface="Montserrat"/>
              <a:sym typeface="Montserrat"/>
            </a:endParaRPr>
          </a:p>
          <a:p>
            <a:pPr marL="0" lvl="0" indent="0" algn="ctr" rtl="0">
              <a:spcBef>
                <a:spcPts val="0"/>
              </a:spcBef>
              <a:spcAft>
                <a:spcPts val="0"/>
              </a:spcAft>
              <a:buNone/>
            </a:pPr>
            <a:endParaRPr sz="2000" dirty="0">
              <a:latin typeface="Montserrat"/>
              <a:ea typeface="Montserrat"/>
              <a:cs typeface="Montserrat"/>
              <a:sym typeface="Montserrat"/>
            </a:endParaRPr>
          </a:p>
        </p:txBody>
      </p:sp>
      <p:sp>
        <p:nvSpPr>
          <p:cNvPr id="528" name="Google Shape;528;p76"/>
          <p:cNvSpPr txBox="1"/>
          <p:nvPr/>
        </p:nvSpPr>
        <p:spPr>
          <a:xfrm>
            <a:off x="5076825" y="8049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2: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sp>
        <p:nvSpPr>
          <p:cNvPr id="529" name="Google Shape;529;p76"/>
          <p:cNvSpPr txBox="1"/>
          <p:nvPr/>
        </p:nvSpPr>
        <p:spPr>
          <a:xfrm>
            <a:off x="647700" y="8049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1: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pic>
        <p:nvPicPr>
          <p:cNvPr id="530" name="Google Shape;530;p76"/>
          <p:cNvPicPr preferRelativeResize="0"/>
          <p:nvPr/>
        </p:nvPicPr>
        <p:blipFill>
          <a:blip r:embed="rId3">
            <a:alphaModFix/>
          </a:blip>
          <a:stretch>
            <a:fillRect/>
          </a:stretch>
        </p:blipFill>
        <p:spPr>
          <a:xfrm>
            <a:off x="152400" y="1376400"/>
            <a:ext cx="8658075" cy="3614700"/>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7"/>
          <p:cNvSpPr txBox="1"/>
          <p:nvPr/>
        </p:nvSpPr>
        <p:spPr>
          <a:xfrm>
            <a:off x="409575" y="114300"/>
            <a:ext cx="84009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Montserrat"/>
                <a:ea typeface="Montserrat"/>
                <a:cs typeface="Montserrat"/>
                <a:sym typeface="Montserrat"/>
              </a:rPr>
              <a:t> Parameterized Random forest Regression – </a:t>
            </a:r>
            <a:r>
              <a:rPr lang="en" sz="2000" dirty="0" smtClean="0">
                <a:latin typeface="Montserrat"/>
                <a:ea typeface="Montserrat"/>
                <a:cs typeface="Montserrat"/>
                <a:sym typeface="Montserrat"/>
              </a:rPr>
              <a:t>Actual vs Predicted</a:t>
            </a:r>
            <a:r>
              <a:rPr lang="en" sz="2000" dirty="0" smtClean="0">
                <a:latin typeface="Montserrat"/>
                <a:ea typeface="Montserrat"/>
                <a:cs typeface="Montserrat"/>
                <a:sym typeface="Montserrat"/>
              </a:rPr>
              <a:t> </a:t>
            </a:r>
            <a:r>
              <a:rPr lang="en" sz="2000" dirty="0">
                <a:latin typeface="Montserrat"/>
                <a:ea typeface="Montserrat"/>
                <a:cs typeface="Montserrat"/>
                <a:sym typeface="Montserrat"/>
              </a:rPr>
              <a:t>– RMSE Values</a:t>
            </a:r>
            <a:endParaRPr sz="2000" dirty="0">
              <a:latin typeface="Montserrat"/>
              <a:ea typeface="Montserrat"/>
              <a:cs typeface="Montserrat"/>
              <a:sym typeface="Montserrat"/>
            </a:endParaRPr>
          </a:p>
          <a:p>
            <a:pPr marL="0" lvl="0" indent="0" algn="ctr" rtl="0">
              <a:spcBef>
                <a:spcPts val="0"/>
              </a:spcBef>
              <a:spcAft>
                <a:spcPts val="0"/>
              </a:spcAft>
              <a:buNone/>
            </a:pPr>
            <a:endParaRPr sz="2000" dirty="0">
              <a:latin typeface="Montserrat"/>
              <a:ea typeface="Montserrat"/>
              <a:cs typeface="Montserrat"/>
              <a:sym typeface="Montserrat"/>
            </a:endParaRPr>
          </a:p>
        </p:txBody>
      </p:sp>
      <p:sp>
        <p:nvSpPr>
          <p:cNvPr id="536" name="Google Shape;536;p77"/>
          <p:cNvSpPr txBox="1"/>
          <p:nvPr/>
        </p:nvSpPr>
        <p:spPr>
          <a:xfrm>
            <a:off x="5076825" y="8049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2: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sp>
        <p:nvSpPr>
          <p:cNvPr id="537" name="Google Shape;537;p77"/>
          <p:cNvSpPr txBox="1"/>
          <p:nvPr/>
        </p:nvSpPr>
        <p:spPr>
          <a:xfrm>
            <a:off x="647700" y="8049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1: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pic>
        <p:nvPicPr>
          <p:cNvPr id="538" name="Google Shape;538;p77"/>
          <p:cNvPicPr preferRelativeResize="0"/>
          <p:nvPr/>
        </p:nvPicPr>
        <p:blipFill>
          <a:blip r:embed="rId3">
            <a:alphaModFix/>
          </a:blip>
          <a:stretch>
            <a:fillRect/>
          </a:stretch>
        </p:blipFill>
        <p:spPr>
          <a:xfrm>
            <a:off x="152400" y="1376400"/>
            <a:ext cx="8839201" cy="3614700"/>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78"/>
          <p:cNvSpPr txBox="1"/>
          <p:nvPr/>
        </p:nvSpPr>
        <p:spPr>
          <a:xfrm>
            <a:off x="409575" y="114300"/>
            <a:ext cx="84009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Montserrat"/>
                <a:ea typeface="Montserrat"/>
                <a:cs typeface="Montserrat"/>
                <a:sym typeface="Montserrat"/>
              </a:rPr>
              <a:t> Random forest Regression with Randomized Search – </a:t>
            </a:r>
            <a:r>
              <a:rPr lang="en" sz="2000" dirty="0" smtClean="0">
                <a:latin typeface="Montserrat"/>
                <a:ea typeface="Montserrat"/>
                <a:cs typeface="Montserrat"/>
                <a:sym typeface="Montserrat"/>
              </a:rPr>
              <a:t>Actual vs Predicted</a:t>
            </a:r>
            <a:r>
              <a:rPr lang="en" sz="2000" dirty="0" smtClean="0">
                <a:latin typeface="Montserrat"/>
                <a:ea typeface="Montserrat"/>
                <a:cs typeface="Montserrat"/>
                <a:sym typeface="Montserrat"/>
              </a:rPr>
              <a:t> </a:t>
            </a:r>
            <a:r>
              <a:rPr lang="en" sz="2000" dirty="0">
                <a:latin typeface="Montserrat"/>
                <a:ea typeface="Montserrat"/>
                <a:cs typeface="Montserrat"/>
                <a:sym typeface="Montserrat"/>
              </a:rPr>
              <a:t>– RMSE Values</a:t>
            </a:r>
            <a:endParaRPr sz="2000" dirty="0">
              <a:latin typeface="Montserrat"/>
              <a:ea typeface="Montserrat"/>
              <a:cs typeface="Montserrat"/>
              <a:sym typeface="Montserrat"/>
            </a:endParaRPr>
          </a:p>
          <a:p>
            <a:pPr marL="0" lvl="0" indent="0" algn="ctr" rtl="0">
              <a:spcBef>
                <a:spcPts val="0"/>
              </a:spcBef>
              <a:spcAft>
                <a:spcPts val="0"/>
              </a:spcAft>
              <a:buNone/>
            </a:pPr>
            <a:endParaRPr sz="2000" dirty="0">
              <a:latin typeface="Montserrat"/>
              <a:ea typeface="Montserrat"/>
              <a:cs typeface="Montserrat"/>
              <a:sym typeface="Montserrat"/>
            </a:endParaRPr>
          </a:p>
        </p:txBody>
      </p:sp>
      <p:sp>
        <p:nvSpPr>
          <p:cNvPr id="544" name="Google Shape;544;p78"/>
          <p:cNvSpPr txBox="1"/>
          <p:nvPr/>
        </p:nvSpPr>
        <p:spPr>
          <a:xfrm>
            <a:off x="5076825" y="8049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2: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sp>
        <p:nvSpPr>
          <p:cNvPr id="545" name="Google Shape;545;p78"/>
          <p:cNvSpPr txBox="1"/>
          <p:nvPr/>
        </p:nvSpPr>
        <p:spPr>
          <a:xfrm>
            <a:off x="647700" y="804900"/>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1: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pic>
        <p:nvPicPr>
          <p:cNvPr id="546" name="Google Shape;546;p78"/>
          <p:cNvPicPr preferRelativeResize="0"/>
          <p:nvPr/>
        </p:nvPicPr>
        <p:blipFill>
          <a:blip r:embed="rId3">
            <a:alphaModFix/>
          </a:blip>
          <a:stretch>
            <a:fillRect/>
          </a:stretch>
        </p:blipFill>
        <p:spPr>
          <a:xfrm>
            <a:off x="152400" y="1376400"/>
            <a:ext cx="8848725" cy="361470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9"/>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52" name="Google Shape;552;p79"/>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53" name="Google Shape;553;p79"/>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554" name="Google Shape;554;p79"/>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Evaluation Metrics for various models </a:t>
            </a:r>
            <a:endParaRPr sz="2200" b="1">
              <a:latin typeface="Montserrat"/>
              <a:ea typeface="Montserrat"/>
              <a:cs typeface="Montserrat"/>
              <a:sym typeface="Montserrat"/>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0"/>
          <p:cNvSpPr txBox="1"/>
          <p:nvPr/>
        </p:nvSpPr>
        <p:spPr>
          <a:xfrm>
            <a:off x="5448300" y="2605125"/>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2: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sp>
        <p:nvSpPr>
          <p:cNvPr id="560" name="Google Shape;560;p80"/>
          <p:cNvSpPr txBox="1"/>
          <p:nvPr/>
        </p:nvSpPr>
        <p:spPr>
          <a:xfrm>
            <a:off x="95250" y="90525"/>
            <a:ext cx="35907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rgbClr val="FF0000"/>
                </a:solidFill>
                <a:latin typeface="Montserrat"/>
                <a:ea typeface="Montserrat"/>
                <a:cs typeface="Montserrat"/>
                <a:sym typeface="Montserrat"/>
              </a:rPr>
              <a:t>Feature Type 1: Test data predictions </a:t>
            </a:r>
            <a:endParaRPr sz="1300" b="1">
              <a:solidFill>
                <a:srgbClr val="FF0000"/>
              </a:solidFill>
              <a:latin typeface="Montserrat"/>
              <a:ea typeface="Montserrat"/>
              <a:cs typeface="Montserrat"/>
              <a:sym typeface="Montserrat"/>
            </a:endParaRPr>
          </a:p>
          <a:p>
            <a:pPr marL="0" lvl="0" indent="0" algn="l" rtl="0">
              <a:spcBef>
                <a:spcPts val="0"/>
              </a:spcBef>
              <a:spcAft>
                <a:spcPts val="0"/>
              </a:spcAft>
              <a:buNone/>
            </a:pPr>
            <a:endParaRPr>
              <a:solidFill>
                <a:srgbClr val="FF0000"/>
              </a:solidFill>
              <a:latin typeface="Source Code Pro"/>
              <a:ea typeface="Source Code Pro"/>
              <a:cs typeface="Source Code Pro"/>
              <a:sym typeface="Source Code Pro"/>
            </a:endParaRPr>
          </a:p>
        </p:txBody>
      </p:sp>
      <p:pic>
        <p:nvPicPr>
          <p:cNvPr id="561" name="Google Shape;561;p80"/>
          <p:cNvPicPr preferRelativeResize="0"/>
          <p:nvPr/>
        </p:nvPicPr>
        <p:blipFill>
          <a:blip r:embed="rId3">
            <a:alphaModFix/>
          </a:blip>
          <a:stretch>
            <a:fillRect/>
          </a:stretch>
        </p:blipFill>
        <p:spPr>
          <a:xfrm>
            <a:off x="95250" y="452475"/>
            <a:ext cx="6800849" cy="2262150"/>
          </a:xfrm>
          <a:prstGeom prst="rect">
            <a:avLst/>
          </a:prstGeom>
          <a:noFill/>
          <a:ln>
            <a:noFill/>
          </a:ln>
        </p:spPr>
      </p:pic>
      <p:pic>
        <p:nvPicPr>
          <p:cNvPr id="562" name="Google Shape;562;p80"/>
          <p:cNvPicPr preferRelativeResize="0"/>
          <p:nvPr/>
        </p:nvPicPr>
        <p:blipFill>
          <a:blip r:embed="rId4">
            <a:alphaModFix/>
          </a:blip>
          <a:stretch>
            <a:fillRect/>
          </a:stretch>
        </p:blipFill>
        <p:spPr>
          <a:xfrm>
            <a:off x="2905125" y="2947850"/>
            <a:ext cx="6133875" cy="219565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20825" y="304800"/>
            <a:ext cx="6583700" cy="4486725"/>
          </a:xfrm>
          <a:prstGeom prst="rect">
            <a:avLst/>
          </a:prstGeom>
          <a:noFill/>
          <a:ln>
            <a:noFill/>
          </a:ln>
        </p:spPr>
      </p:pic>
      <p:sp>
        <p:nvSpPr>
          <p:cNvPr id="117" name="Google Shape;117;p19"/>
          <p:cNvSpPr/>
          <p:nvPr/>
        </p:nvSpPr>
        <p:spPr>
          <a:xfrm>
            <a:off x="6623250" y="1442525"/>
            <a:ext cx="2484600" cy="22971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Inference: In the given 85 varieties of candies:</a:t>
            </a:r>
            <a:endParaRPr b="1">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Chocolaty - 43.53%</a:t>
            </a:r>
            <a:endParaRPr sz="1300">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Fruity	- 44.71%</a:t>
            </a:r>
            <a:endParaRPr sz="1300">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Pluribus	- 51.76%</a:t>
            </a:r>
            <a:endParaRPr sz="1300">
              <a:latin typeface="Montserrat"/>
              <a:ea typeface="Montserrat"/>
              <a:cs typeface="Montserrat"/>
              <a:sym typeface="Montserrat"/>
            </a:endParaRPr>
          </a:p>
          <a:p>
            <a:pPr marL="457200" lvl="0" indent="0" algn="l" rtl="0">
              <a:lnSpc>
                <a:spcPct val="115000"/>
              </a:lnSpc>
              <a:spcBef>
                <a:spcPts val="0"/>
              </a:spcBef>
              <a:spcAft>
                <a:spcPts val="0"/>
              </a:spcAft>
              <a:buNone/>
            </a:pPr>
            <a:r>
              <a:rPr lang="en" sz="1000">
                <a:latin typeface="Montserrat"/>
                <a:ea typeface="Montserrat"/>
                <a:cs typeface="Montserrat"/>
                <a:sym typeface="Montserrat"/>
              </a:rPr>
              <a:t>(from a Box of Candies)</a:t>
            </a:r>
            <a:endParaRPr sz="1000">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Soft Candies	- 82.35%</a:t>
            </a:r>
            <a:endParaRPr sz="1300">
              <a:latin typeface="Montserrat"/>
              <a:ea typeface="Montserrat"/>
              <a:cs typeface="Montserrat"/>
              <a:sym typeface="Montserrat"/>
            </a:endParaRPr>
          </a:p>
          <a:p>
            <a:pPr marL="457200" lvl="0" indent="0" algn="l" rtl="0">
              <a:lnSpc>
                <a:spcPct val="115000"/>
              </a:lnSpc>
              <a:spcBef>
                <a:spcPts val="0"/>
              </a:spcBef>
              <a:spcAft>
                <a:spcPts val="0"/>
              </a:spcAft>
              <a:buNone/>
            </a:pPr>
            <a:endParaRPr sz="1100">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8" name="Google Shape;568;p81"/>
          <p:cNvSpPr txBox="1"/>
          <p:nvPr/>
        </p:nvSpPr>
        <p:spPr>
          <a:xfrm>
            <a:off x="99060" y="179070"/>
            <a:ext cx="4429200" cy="523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dirty="0">
                <a:solidFill>
                  <a:srgbClr val="898989"/>
                </a:solidFill>
                <a:latin typeface="Montserrat"/>
                <a:ea typeface="Montserrat"/>
                <a:cs typeface="Montserrat"/>
                <a:sym typeface="Montserrat"/>
              </a:rPr>
              <a:t>Conclusion</a:t>
            </a:r>
            <a:endParaRPr sz="2200" b="1" dirty="0">
              <a:latin typeface="Montserrat"/>
              <a:ea typeface="Montserrat"/>
              <a:cs typeface="Montserrat"/>
              <a:sym typeface="Montserrat"/>
            </a:endParaRPr>
          </a:p>
        </p:txBody>
      </p:sp>
      <p:sp>
        <p:nvSpPr>
          <p:cNvPr id="569" name="Google Shape;569;p81"/>
          <p:cNvSpPr txBox="1"/>
          <p:nvPr/>
        </p:nvSpPr>
        <p:spPr>
          <a:xfrm>
            <a:off x="99060" y="828675"/>
            <a:ext cx="8702040" cy="7105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latin typeface="Montserrat"/>
                <a:ea typeface="Montserrat"/>
                <a:cs typeface="Montserrat"/>
                <a:sym typeface="Montserrat"/>
              </a:rPr>
              <a:t>From the RMSE values of various models, we find that the </a:t>
            </a:r>
            <a:r>
              <a:rPr lang="en" b="1" dirty="0">
                <a:latin typeface="Montserrat"/>
                <a:ea typeface="Montserrat"/>
                <a:cs typeface="Montserrat"/>
                <a:sym typeface="Montserrat"/>
              </a:rPr>
              <a:t>Pruned Decision Tree Regression has the minimum RMSE</a:t>
            </a:r>
            <a:r>
              <a:rPr lang="en" dirty="0">
                <a:latin typeface="Montserrat"/>
                <a:ea typeface="Montserrat"/>
                <a:cs typeface="Montserrat"/>
                <a:sym typeface="Montserrat"/>
              </a:rPr>
              <a:t> in both Feature Type 1 and Feature Type 2 predictions.</a:t>
            </a:r>
            <a:endParaRPr dirty="0">
              <a:latin typeface="Montserrat"/>
              <a:ea typeface="Montserrat"/>
              <a:cs typeface="Montserrat"/>
              <a:sym typeface="Montserra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540" y="1466849"/>
            <a:ext cx="6083300" cy="357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8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576" name="Google Shape;576;p8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77" name="Google Shape;577;p82"/>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578" name="Google Shape;578;p82"/>
          <p:cNvSpPr txBox="1"/>
          <p:nvPr/>
        </p:nvSpPr>
        <p:spPr>
          <a:xfrm>
            <a:off x="3916975" y="4067175"/>
            <a:ext cx="5183100" cy="86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Thanking you</a:t>
            </a:r>
            <a:endParaRPr sz="2200" b="1">
              <a:latin typeface="Montserrat"/>
              <a:ea typeface="Montserrat"/>
              <a:cs typeface="Montserrat"/>
              <a:sym typeface="Montserrat"/>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0"/>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23" name="Google Shape;123;p20"/>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24" name="Google Shape;124;p20"/>
          <p:cNvPicPr preferRelativeResize="0"/>
          <p:nvPr/>
        </p:nvPicPr>
        <p:blipFill rotWithShape="1">
          <a:blip r:embed="rId3">
            <a:alphaModFix/>
          </a:blip>
          <a:srcRect t="8102" b="8102"/>
          <a:stretch/>
        </p:blipFill>
        <p:spPr>
          <a:xfrm>
            <a:off x="0" y="0"/>
            <a:ext cx="9144005" cy="5143500"/>
          </a:xfrm>
          <a:prstGeom prst="rect">
            <a:avLst/>
          </a:prstGeom>
          <a:noFill/>
          <a:ln w="9525" cap="flat" cmpd="sng">
            <a:solidFill>
              <a:schemeClr val="dk2"/>
            </a:solidFill>
            <a:prstDash val="solid"/>
            <a:round/>
            <a:headEnd type="none" w="sm" len="sm"/>
            <a:tailEnd type="none" w="sm" len="sm"/>
          </a:ln>
        </p:spPr>
      </p:pic>
      <p:sp>
        <p:nvSpPr>
          <p:cNvPr id="125" name="Google Shape;125;p20"/>
          <p:cNvSpPr txBox="1"/>
          <p:nvPr/>
        </p:nvSpPr>
        <p:spPr>
          <a:xfrm>
            <a:off x="3916975" y="3672425"/>
            <a:ext cx="5183100" cy="1185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500"/>
              </a:spcBef>
              <a:spcAft>
                <a:spcPts val="0"/>
              </a:spcAft>
              <a:buNone/>
            </a:pPr>
            <a:r>
              <a:rPr lang="en" sz="2200" b="1">
                <a:solidFill>
                  <a:srgbClr val="898989"/>
                </a:solidFill>
                <a:latin typeface="Montserrat"/>
                <a:ea typeface="Montserrat"/>
                <a:cs typeface="Montserrat"/>
                <a:sym typeface="Montserrat"/>
              </a:rPr>
              <a:t>Most and Least </a:t>
            </a:r>
            <a:r>
              <a:rPr lang="en" sz="2200" b="1">
                <a:solidFill>
                  <a:schemeClr val="dk1"/>
                </a:solidFill>
                <a:latin typeface="Montserrat"/>
                <a:ea typeface="Montserrat"/>
                <a:cs typeface="Montserrat"/>
                <a:sym typeface="Montserrat"/>
              </a:rPr>
              <a:t>Popular</a:t>
            </a:r>
            <a:r>
              <a:rPr lang="en" sz="2200" b="1">
                <a:solidFill>
                  <a:srgbClr val="898989"/>
                </a:solidFill>
                <a:latin typeface="Montserrat"/>
                <a:ea typeface="Montserrat"/>
                <a:cs typeface="Montserrat"/>
                <a:sym typeface="Montserrat"/>
              </a:rPr>
              <a:t> Candies</a:t>
            </a:r>
            <a:endParaRPr sz="2200" b="1">
              <a:solidFill>
                <a:srgbClr val="898989"/>
              </a:solidFill>
              <a:latin typeface="Montserrat"/>
              <a:ea typeface="Montserrat"/>
              <a:cs typeface="Montserrat"/>
              <a:sym typeface="Montserrat"/>
            </a:endParaRPr>
          </a:p>
          <a:p>
            <a:pPr marL="0" lvl="0" indent="0" algn="ctr" rtl="0">
              <a:lnSpc>
                <a:spcPct val="115000"/>
              </a:lnSpc>
              <a:spcBef>
                <a:spcPts val="500"/>
              </a:spcBef>
              <a:spcAft>
                <a:spcPts val="0"/>
              </a:spcAft>
              <a:buNone/>
            </a:pPr>
            <a:r>
              <a:rPr lang="en" sz="1900" b="1">
                <a:solidFill>
                  <a:srgbClr val="898989"/>
                </a:solidFill>
                <a:latin typeface="Montserrat"/>
                <a:ea typeface="Montserrat"/>
                <a:cs typeface="Montserrat"/>
                <a:sym typeface="Montserrat"/>
              </a:rPr>
              <a:t>(Top 20)</a:t>
            </a:r>
            <a:endParaRPr sz="19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2200" b="1">
              <a:solidFill>
                <a:srgbClr val="898989"/>
              </a:solidFill>
              <a:latin typeface="Montserrat"/>
              <a:ea typeface="Montserrat"/>
              <a:cs typeface="Montserrat"/>
              <a:sym typeface="Montserrat"/>
            </a:endParaRPr>
          </a:p>
          <a:p>
            <a:pPr marL="0" lvl="0" indent="0" algn="ctr" rtl="0">
              <a:spcBef>
                <a:spcPts val="0"/>
              </a:spcBef>
              <a:spcAft>
                <a:spcPts val="0"/>
              </a:spcAft>
              <a:buNone/>
            </a:pPr>
            <a:endParaRPr sz="2200" b="1">
              <a:latin typeface="Montserrat"/>
              <a:ea typeface="Montserrat"/>
              <a:cs typeface="Montserrat"/>
              <a:sym typeface="Montserrat"/>
            </a:endParaRPr>
          </a:p>
          <a:p>
            <a:pPr marL="0" lvl="0" indent="0" algn="l" rtl="0">
              <a:spcBef>
                <a:spcPts val="0"/>
              </a:spcBef>
              <a:spcAft>
                <a:spcPts val="0"/>
              </a:spcAft>
              <a:buNone/>
            </a:pPr>
            <a:endParaRPr>
              <a:latin typeface="Source Code Pro"/>
              <a:ea typeface="Source Code Pro"/>
              <a:cs typeface="Source Code Pro"/>
              <a:sym typeface="Source Code Pro"/>
            </a:endParaRPr>
          </a:p>
          <a:p>
            <a:pPr marL="0" lvl="0" indent="0" algn="ctr" rtl="0">
              <a:lnSpc>
                <a:spcPct val="115000"/>
              </a:lnSpc>
              <a:spcBef>
                <a:spcPts val="500"/>
              </a:spcBef>
              <a:spcAft>
                <a:spcPts val="0"/>
              </a:spcAft>
              <a:buNone/>
            </a:pPr>
            <a:endParaRPr sz="3000" b="1">
              <a:solidFill>
                <a:schemeClr val="dk1"/>
              </a:solidFill>
              <a:latin typeface="Montserrat"/>
              <a:ea typeface="Montserrat"/>
              <a:cs typeface="Montserrat"/>
              <a:sym typeface="Montserrat"/>
            </a:endParaRPr>
          </a:p>
          <a:p>
            <a:pPr marL="0" lvl="0" indent="0" algn="l" rtl="0">
              <a:spcBef>
                <a:spcPts val="0"/>
              </a:spcBef>
              <a:spcAft>
                <a:spcPts val="0"/>
              </a:spcAft>
              <a:buNone/>
            </a:pPr>
            <a:endParaRPr sz="3000" b="1">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p:nvPr/>
        </p:nvSpPr>
        <p:spPr>
          <a:xfrm>
            <a:off x="6921825" y="319150"/>
            <a:ext cx="2186100" cy="1490400"/>
          </a:xfrm>
          <a:prstGeom prst="foldedCorner">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Inference: </a:t>
            </a:r>
            <a:endParaRPr b="1">
              <a:latin typeface="Montserrat"/>
              <a:ea typeface="Montserrat"/>
              <a:cs typeface="Montserrat"/>
              <a:sym typeface="Montserrat"/>
            </a:endParaRPr>
          </a:p>
          <a:p>
            <a:pPr marL="0" lvl="0" indent="0" algn="l" rtl="0">
              <a:lnSpc>
                <a:spcPct val="115000"/>
              </a:lnSpc>
              <a:spcBef>
                <a:spcPts val="0"/>
              </a:spcBef>
              <a:spcAft>
                <a:spcPts val="0"/>
              </a:spcAft>
              <a:buNone/>
            </a:pPr>
            <a:r>
              <a:rPr lang="en" b="1">
                <a:latin typeface="Montserrat"/>
                <a:ea typeface="Montserrat"/>
                <a:cs typeface="Montserrat"/>
                <a:sym typeface="Montserrat"/>
              </a:rPr>
              <a:t>Most Popular</a:t>
            </a:r>
            <a:endParaRPr b="1">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Reese's Peanut Butter cup, </a:t>
            </a:r>
            <a:endParaRPr sz="1300">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Miniatures and </a:t>
            </a:r>
            <a:endParaRPr sz="1300">
              <a:latin typeface="Montserrat"/>
              <a:ea typeface="Montserrat"/>
              <a:cs typeface="Montserrat"/>
              <a:sym typeface="Montserrat"/>
            </a:endParaRPr>
          </a:p>
          <a:p>
            <a:pPr marL="457200" lvl="0" indent="-311150" algn="l" rtl="0">
              <a:lnSpc>
                <a:spcPct val="115000"/>
              </a:lnSpc>
              <a:spcBef>
                <a:spcPts val="0"/>
              </a:spcBef>
              <a:spcAft>
                <a:spcPts val="0"/>
              </a:spcAft>
              <a:buSzPts val="1300"/>
              <a:buFont typeface="Montserrat"/>
              <a:buChar char="-"/>
            </a:pPr>
            <a:r>
              <a:rPr lang="en" sz="1300">
                <a:latin typeface="Montserrat"/>
                <a:ea typeface="Montserrat"/>
                <a:cs typeface="Montserrat"/>
                <a:sym typeface="Montserrat"/>
              </a:rPr>
              <a:t>Twix</a:t>
            </a:r>
            <a:endParaRPr sz="1300">
              <a:latin typeface="Montserrat"/>
              <a:ea typeface="Montserrat"/>
              <a:cs typeface="Montserrat"/>
              <a:sym typeface="Montserrat"/>
            </a:endParaRPr>
          </a:p>
          <a:p>
            <a:pPr marL="914400" lvl="0" indent="0" algn="l" rtl="0">
              <a:lnSpc>
                <a:spcPct val="115000"/>
              </a:lnSpc>
              <a:spcBef>
                <a:spcPts val="0"/>
              </a:spcBef>
              <a:spcAft>
                <a:spcPts val="0"/>
              </a:spcAft>
              <a:buNone/>
            </a:pPr>
            <a:r>
              <a:rPr lang="en" sz="1300">
                <a:latin typeface="Montserrat"/>
                <a:ea typeface="Montserrat"/>
                <a:cs typeface="Montserrat"/>
                <a:sym typeface="Montserrat"/>
              </a:rPr>
              <a:t> </a:t>
            </a:r>
            <a:endParaRPr sz="1300">
              <a:latin typeface="Montserrat"/>
              <a:ea typeface="Montserrat"/>
              <a:cs typeface="Montserrat"/>
              <a:sym typeface="Montserrat"/>
            </a:endParaRPr>
          </a:p>
          <a:p>
            <a:pPr marL="457200" lvl="0" indent="0" algn="l" rtl="0">
              <a:lnSpc>
                <a:spcPct val="115000"/>
              </a:lnSpc>
              <a:spcBef>
                <a:spcPts val="0"/>
              </a:spcBef>
              <a:spcAft>
                <a:spcPts val="0"/>
              </a:spcAft>
              <a:buNone/>
            </a:pPr>
            <a:endParaRPr sz="1100">
              <a:latin typeface="Montserrat"/>
              <a:ea typeface="Montserrat"/>
              <a:cs typeface="Montserrat"/>
              <a:sym typeface="Montserrat"/>
            </a:endParaRPr>
          </a:p>
        </p:txBody>
      </p:sp>
      <p:pic>
        <p:nvPicPr>
          <p:cNvPr id="131" name="Google Shape;131;p21"/>
          <p:cNvPicPr preferRelativeResize="0"/>
          <p:nvPr/>
        </p:nvPicPr>
        <p:blipFill>
          <a:blip r:embed="rId3">
            <a:alphaModFix/>
          </a:blip>
          <a:stretch>
            <a:fillRect/>
          </a:stretch>
        </p:blipFill>
        <p:spPr>
          <a:xfrm>
            <a:off x="55400" y="304800"/>
            <a:ext cx="6662799" cy="4270425"/>
          </a:xfrm>
          <a:prstGeom prst="rect">
            <a:avLst/>
          </a:prstGeom>
          <a:noFill/>
          <a:ln>
            <a:noFill/>
          </a:ln>
        </p:spPr>
      </p:pic>
      <p:sp>
        <p:nvSpPr>
          <p:cNvPr id="132" name="Google Shape;132;p21"/>
          <p:cNvSpPr/>
          <p:nvPr/>
        </p:nvSpPr>
        <p:spPr>
          <a:xfrm>
            <a:off x="6882325" y="2869800"/>
            <a:ext cx="2186100" cy="1435800"/>
          </a:xfrm>
          <a:prstGeom prst="foldedCorner">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dirty="0">
              <a:latin typeface="Montserrat"/>
              <a:ea typeface="Montserrat"/>
              <a:cs typeface="Montserrat"/>
              <a:sym typeface="Montserrat"/>
            </a:endParaRPr>
          </a:p>
          <a:p>
            <a:pPr marL="0" lvl="0" indent="0" algn="l" rtl="0">
              <a:lnSpc>
                <a:spcPct val="115000"/>
              </a:lnSpc>
              <a:spcBef>
                <a:spcPts val="0"/>
              </a:spcBef>
              <a:spcAft>
                <a:spcPts val="0"/>
              </a:spcAft>
              <a:buNone/>
            </a:pPr>
            <a:endParaRPr b="1" dirty="0">
              <a:latin typeface="Montserrat"/>
              <a:ea typeface="Montserrat"/>
              <a:cs typeface="Montserrat"/>
              <a:sym typeface="Montserrat"/>
            </a:endParaRPr>
          </a:p>
          <a:p>
            <a:pPr marL="0" lvl="0" indent="0" algn="l" rtl="0">
              <a:lnSpc>
                <a:spcPct val="115000"/>
              </a:lnSpc>
              <a:spcBef>
                <a:spcPts val="0"/>
              </a:spcBef>
              <a:spcAft>
                <a:spcPts val="0"/>
              </a:spcAft>
              <a:buNone/>
            </a:pPr>
            <a:r>
              <a:rPr lang="en" b="1" dirty="0">
                <a:latin typeface="Montserrat"/>
                <a:ea typeface="Montserrat"/>
                <a:cs typeface="Montserrat"/>
                <a:sym typeface="Montserrat"/>
              </a:rPr>
              <a:t>Inference: </a:t>
            </a:r>
            <a:endParaRPr b="1" dirty="0">
              <a:latin typeface="Montserrat"/>
              <a:ea typeface="Montserrat"/>
              <a:cs typeface="Montserrat"/>
              <a:sym typeface="Montserrat"/>
            </a:endParaRPr>
          </a:p>
          <a:p>
            <a:pPr marL="0" lvl="0" indent="0" algn="l" rtl="0">
              <a:lnSpc>
                <a:spcPct val="115000"/>
              </a:lnSpc>
              <a:spcBef>
                <a:spcPts val="0"/>
              </a:spcBef>
              <a:spcAft>
                <a:spcPts val="0"/>
              </a:spcAft>
              <a:buNone/>
            </a:pPr>
            <a:r>
              <a:rPr lang="en" b="1" dirty="0">
                <a:latin typeface="Montserrat"/>
                <a:ea typeface="Montserrat"/>
                <a:cs typeface="Montserrat"/>
                <a:sym typeface="Montserrat"/>
              </a:rPr>
              <a:t>Least Popular</a:t>
            </a:r>
            <a:endParaRPr b="1" dirty="0">
              <a:latin typeface="Montserrat"/>
              <a:ea typeface="Montserrat"/>
              <a:cs typeface="Montserrat"/>
              <a:sym typeface="Montserrat"/>
            </a:endParaRPr>
          </a:p>
          <a:p>
            <a:pPr marL="146050" lvl="0">
              <a:lnSpc>
                <a:spcPct val="115000"/>
              </a:lnSpc>
              <a:buSzPts val="1300"/>
            </a:pPr>
            <a:r>
              <a:rPr lang="en" sz="1300" dirty="0" smtClean="0">
                <a:latin typeface="Montserrat"/>
                <a:ea typeface="Montserrat"/>
                <a:cs typeface="Montserrat"/>
                <a:sym typeface="Montserrat"/>
              </a:rPr>
              <a:t>- </a:t>
            </a:r>
            <a:r>
              <a:rPr lang="en-US" sz="1200" dirty="0" err="1"/>
              <a:t>Nik</a:t>
            </a:r>
            <a:r>
              <a:rPr lang="en-US" sz="1200" dirty="0"/>
              <a:t> L Nip, Boston Baked Beans and Chiclets are the least popular candies</a:t>
            </a:r>
            <a:r>
              <a:rPr lang="en" sz="1300" dirty="0" smtClean="0">
                <a:latin typeface="Montserrat"/>
                <a:ea typeface="Montserrat"/>
                <a:cs typeface="Montserrat"/>
                <a:sym typeface="Montserrat"/>
              </a:rPr>
              <a:t> </a:t>
            </a:r>
            <a:endParaRPr sz="1300" dirty="0">
              <a:latin typeface="Montserrat"/>
              <a:ea typeface="Montserrat"/>
              <a:cs typeface="Montserrat"/>
              <a:sym typeface="Montserrat"/>
            </a:endParaRPr>
          </a:p>
          <a:p>
            <a:pPr marL="914400" lvl="0" indent="0" algn="l" rtl="0">
              <a:lnSpc>
                <a:spcPct val="115000"/>
              </a:lnSpc>
              <a:spcBef>
                <a:spcPts val="0"/>
              </a:spcBef>
              <a:spcAft>
                <a:spcPts val="0"/>
              </a:spcAft>
              <a:buNone/>
            </a:pPr>
            <a:r>
              <a:rPr lang="en" sz="1300" dirty="0">
                <a:latin typeface="Montserrat"/>
                <a:ea typeface="Montserrat"/>
                <a:cs typeface="Montserrat"/>
                <a:sym typeface="Montserrat"/>
              </a:rPr>
              <a:t> </a:t>
            </a:r>
            <a:endParaRPr sz="1300" dirty="0">
              <a:latin typeface="Montserrat"/>
              <a:ea typeface="Montserrat"/>
              <a:cs typeface="Montserrat"/>
              <a:sym typeface="Montserrat"/>
            </a:endParaRPr>
          </a:p>
          <a:p>
            <a:pPr marL="457200" lvl="0" indent="0" algn="l" rtl="0">
              <a:lnSpc>
                <a:spcPct val="115000"/>
              </a:lnSpc>
              <a:spcBef>
                <a:spcPts val="0"/>
              </a:spcBef>
              <a:spcAft>
                <a:spcPts val="0"/>
              </a:spcAft>
              <a:buNone/>
            </a:pPr>
            <a:endParaRPr sz="1100" dirty="0">
              <a:latin typeface="Montserrat"/>
              <a:ea typeface="Montserrat"/>
              <a:cs typeface="Montserrat"/>
              <a:sym typeface="Montserrat"/>
            </a:endParaRPr>
          </a:p>
        </p:txBody>
      </p:sp>
      <p:pic>
        <p:nvPicPr>
          <p:cNvPr id="133" name="Google Shape;133;p21"/>
          <p:cNvPicPr preferRelativeResize="0"/>
          <p:nvPr/>
        </p:nvPicPr>
        <p:blipFill>
          <a:blip r:embed="rId4">
            <a:alphaModFix/>
          </a:blip>
          <a:stretch>
            <a:fillRect/>
          </a:stretch>
        </p:blipFill>
        <p:spPr>
          <a:xfrm>
            <a:off x="6921825" y="1936175"/>
            <a:ext cx="724500" cy="724500"/>
          </a:xfrm>
          <a:prstGeom prst="rect">
            <a:avLst/>
          </a:prstGeom>
          <a:noFill/>
          <a:ln w="19050" cap="flat" cmpd="sng">
            <a:solidFill>
              <a:schemeClr val="dk1"/>
            </a:solidFill>
            <a:prstDash val="solid"/>
            <a:round/>
            <a:headEnd type="none" w="sm" len="sm"/>
            <a:tailEnd type="none" w="sm" len="sm"/>
          </a:ln>
        </p:spPr>
      </p:pic>
      <p:pic>
        <p:nvPicPr>
          <p:cNvPr id="134" name="Google Shape;134;p21"/>
          <p:cNvPicPr preferRelativeResize="0"/>
          <p:nvPr/>
        </p:nvPicPr>
        <p:blipFill>
          <a:blip r:embed="rId5">
            <a:alphaModFix/>
          </a:blip>
          <a:stretch>
            <a:fillRect/>
          </a:stretch>
        </p:blipFill>
        <p:spPr>
          <a:xfrm>
            <a:off x="7849950" y="1924425"/>
            <a:ext cx="807695" cy="724500"/>
          </a:xfrm>
          <a:prstGeom prst="rect">
            <a:avLst/>
          </a:prstGeom>
          <a:noFill/>
          <a:ln w="19050" cap="flat" cmpd="sng">
            <a:solidFill>
              <a:schemeClr val="dk1"/>
            </a:solidFill>
            <a:prstDash val="solid"/>
            <a:round/>
            <a:headEnd type="none" w="sm" len="sm"/>
            <a:tailEnd type="none" w="sm" len="sm"/>
          </a:ln>
        </p:spPr>
      </p:pic>
      <p:pic>
        <p:nvPicPr>
          <p:cNvPr id="9" name="Google Shape;224;p33"/>
          <p:cNvPicPr preferRelativeResize="0"/>
          <p:nvPr/>
        </p:nvPicPr>
        <p:blipFill>
          <a:blip r:embed="rId6">
            <a:alphaModFix/>
          </a:blip>
          <a:stretch>
            <a:fillRect/>
          </a:stretch>
        </p:blipFill>
        <p:spPr>
          <a:xfrm>
            <a:off x="7083892" y="4401732"/>
            <a:ext cx="1025890" cy="741768"/>
          </a:xfrm>
          <a:prstGeom prst="rect">
            <a:avLst/>
          </a:prstGeom>
          <a:noFill/>
          <a:ln w="19050"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2006</Words>
  <Application>Microsoft Office PowerPoint</Application>
  <PresentationFormat>On-screen Show (16:9)</PresentationFormat>
  <Paragraphs>507</Paragraphs>
  <Slides>71</Slides>
  <Notes>71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Montserrat</vt:lpstr>
      <vt:lpstr>Oswald</vt:lpstr>
      <vt:lpstr>Source Code Pro</vt:lpstr>
      <vt:lpstr>Modern Writer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TANYA</dc:creator>
  <cp:lastModifiedBy>RePack by Diakov</cp:lastModifiedBy>
  <cp:revision>6</cp:revision>
  <dcterms:modified xsi:type="dcterms:W3CDTF">2020-07-15T06:53:10Z</dcterms:modified>
</cp:coreProperties>
</file>